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422" r:id="rId3"/>
    <p:sldId id="430" r:id="rId4"/>
    <p:sldId id="385" r:id="rId5"/>
    <p:sldId id="424" r:id="rId6"/>
    <p:sldId id="359" r:id="rId7"/>
    <p:sldId id="392" r:id="rId8"/>
    <p:sldId id="330" r:id="rId9"/>
    <p:sldId id="349" r:id="rId10"/>
    <p:sldId id="355" r:id="rId11"/>
    <p:sldId id="356" r:id="rId12"/>
    <p:sldId id="419" r:id="rId13"/>
    <p:sldId id="368" r:id="rId14"/>
    <p:sldId id="324" r:id="rId15"/>
    <p:sldId id="326" r:id="rId16"/>
    <p:sldId id="325" r:id="rId17"/>
    <p:sldId id="358" r:id="rId18"/>
    <p:sldId id="394" r:id="rId19"/>
    <p:sldId id="398" r:id="rId20"/>
    <p:sldId id="332" r:id="rId21"/>
    <p:sldId id="354" r:id="rId22"/>
    <p:sldId id="431" r:id="rId23"/>
    <p:sldId id="435" r:id="rId24"/>
    <p:sldId id="434" r:id="rId25"/>
    <p:sldId id="436" r:id="rId26"/>
    <p:sldId id="397" r:id="rId27"/>
    <p:sldId id="391" r:id="rId28"/>
    <p:sldId id="275" r:id="rId29"/>
    <p:sldId id="413" r:id="rId30"/>
    <p:sldId id="420" r:id="rId31"/>
    <p:sldId id="412" r:id="rId32"/>
    <p:sldId id="411" r:id="rId33"/>
    <p:sldId id="409" r:id="rId34"/>
    <p:sldId id="410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59" autoAdjust="0"/>
    <p:restoredTop sz="98925" autoAdjust="0"/>
  </p:normalViewPr>
  <p:slideViewPr>
    <p:cSldViewPr>
      <p:cViewPr>
        <p:scale>
          <a:sx n="60" d="100"/>
          <a:sy n="60" d="100"/>
        </p:scale>
        <p:origin x="-1338" y="-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4048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0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4A851-453E-4F17-B803-DCA064AFDEF3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B3BDE-D3A8-4BB1-8F0A-AF8AD87D403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A5853-6F92-466D-A161-D592806497B8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6910CAC-C788-41D9-BBF0-1BF9356339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A5853-6F92-466D-A161-D592806497B8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10CAC-C788-41D9-BBF0-1BF9356339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A5853-6F92-466D-A161-D592806497B8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10CAC-C788-41D9-BBF0-1BF9356339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A5853-6F92-466D-A161-D592806497B8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6910CAC-C788-41D9-BBF0-1BF9356339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A5853-6F92-466D-A161-D592806497B8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10CAC-C788-41D9-BBF0-1BF9356339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A5853-6F92-466D-A161-D592806497B8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10CAC-C788-41D9-BBF0-1BF9356339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A5853-6F92-466D-A161-D592806497B8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6910CAC-C788-41D9-BBF0-1BF9356339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A5853-6F92-466D-A161-D592806497B8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10CAC-C788-41D9-BBF0-1BF9356339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A5853-6F92-466D-A161-D592806497B8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10CAC-C788-41D9-BBF0-1BF9356339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A5853-6F92-466D-A161-D592806497B8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10CAC-C788-41D9-BBF0-1BF9356339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A5853-6F92-466D-A161-D592806497B8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10CAC-C788-41D9-BBF0-1BF9356339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87A5853-6F92-466D-A161-D592806497B8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6910CAC-C788-41D9-BBF0-1BF9356339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M@RK\Desktop\&#1087;&#1088;&#1077;&#1079;&#1077;&#1085;&#1090;&#1072;&#1094;&#1080;&#1103;\018_&#1059;&#1089;&#1072;&#1090;&#1099;&#1081;%20&#1085;&#1103;&#1085;&#1100;%20-%20&#1058;&#1077;&#1084;&#1072;%20&#1050;&#1077;&#1096;&#1080;.mp3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4643446"/>
            <a:ext cx="8458200" cy="221455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муниципальное бюджетное </a:t>
            </a:r>
            <a:br>
              <a:rPr lang="ru-RU" dirty="0" smtClean="0"/>
            </a:br>
            <a:r>
              <a:rPr lang="ru-RU" dirty="0" smtClean="0"/>
              <a:t>       дошкольное образовательное </a:t>
            </a:r>
            <a:br>
              <a:rPr lang="ru-RU" dirty="0" smtClean="0"/>
            </a:br>
            <a:r>
              <a:rPr lang="ru-RU" dirty="0" smtClean="0"/>
              <a:t>        учреждение детский сад № 48</a:t>
            </a:r>
            <a:br>
              <a:rPr lang="ru-RU" dirty="0" smtClean="0"/>
            </a:br>
            <a:r>
              <a:rPr lang="ru-RU" dirty="0" smtClean="0"/>
              <a:t>                   </a:t>
            </a:r>
            <a:r>
              <a:rPr lang="ru-RU" sz="4900" dirty="0" smtClean="0"/>
              <a:t>представляет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4754880"/>
            <a:ext cx="8458200" cy="45719"/>
          </a:xfrm>
        </p:spPr>
        <p:txBody>
          <a:bodyPr>
            <a:normAutofit fontScale="25000" lnSpcReduction="20000"/>
          </a:bodyPr>
          <a:lstStyle/>
          <a:p>
            <a:r>
              <a:rPr lang="ru-RU" dirty="0" smtClean="0"/>
              <a:t> </a:t>
            </a:r>
          </a:p>
        </p:txBody>
      </p:sp>
      <p:pic>
        <p:nvPicPr>
          <p:cNvPr id="5" name="Рисунок 4" descr="PA260751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14480" y="571480"/>
            <a:ext cx="5940425" cy="3571876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6" name="018_Усатый нянь - Тема Кеш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215338" y="5929330"/>
            <a:ext cx="661990" cy="661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numSld="999">
                <p:cTn id="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Documents and Settings\Ирина\Рабочий стол\000_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36667" y="1632975"/>
            <a:ext cx="5823065" cy="4368338"/>
          </a:xfrm>
          <a:prstGeom prst="rect">
            <a:avLst/>
          </a:prstGeom>
          <a:noFill/>
        </p:spPr>
      </p:pic>
      <p:sp>
        <p:nvSpPr>
          <p:cNvPr id="5" name="Горизонтальный свиток 4"/>
          <p:cNvSpPr/>
          <p:nvPr/>
        </p:nvSpPr>
        <p:spPr>
          <a:xfrm>
            <a:off x="285720" y="214290"/>
            <a:ext cx="8715436" cy="128588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 последние 3 года  значительно изменился интерьер групповых помещений:  во всех группах  появились    разноцветные мебельные стенки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5410200"/>
            <a:ext cx="8286808" cy="8826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714480" y="666750"/>
            <a:ext cx="2071702" cy="6397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3355999" cy="639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482" name="Picture 2" descr="C:\Users\M@RK\Desktop\ФОТО 2012\26.03.2013\DSC0734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1810" y="1678406"/>
            <a:ext cx="4289367" cy="3217025"/>
          </a:xfrm>
          <a:prstGeom prst="rect">
            <a:avLst/>
          </a:prstGeom>
          <a:noFill/>
        </p:spPr>
      </p:pic>
      <p:pic>
        <p:nvPicPr>
          <p:cNvPr id="10" name="Picture 3" descr="C:\Users\M@RK\Desktop\ФОТО 2012\25.03.2013\DSC0728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29" y="1678406"/>
            <a:ext cx="4289367" cy="3217025"/>
          </a:xfrm>
          <a:prstGeom prst="rect">
            <a:avLst/>
          </a:prstGeom>
          <a:noFill/>
        </p:spPr>
      </p:pic>
      <p:sp>
        <p:nvSpPr>
          <p:cNvPr id="8" name="Горизонтальный свиток 7"/>
          <p:cNvSpPr/>
          <p:nvPr/>
        </p:nvSpPr>
        <p:spPr>
          <a:xfrm>
            <a:off x="500034" y="5072074"/>
            <a:ext cx="8286808" cy="142876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которые были предназначены  не только для игрушек и   учебно-дидактического  материала,  а  еще и закрывали  стены из темных стеклоблоков  советской эпохи.</a:t>
            </a:r>
            <a:endParaRPr lang="ru-RU" dirty="0"/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1643042" y="357166"/>
            <a:ext cx="6429420" cy="114300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Старшие  группы  №№ 1,2.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42910" y="457200"/>
            <a:ext cx="7786742" cy="8412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9329" name="Picture 1" descr="C:\Users\M@RK\Desktop\ФОТО 2012\фотки от Ани  Кузнецовой\DSC0757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-3922" b="1961"/>
          <a:stretch>
            <a:fillRect/>
          </a:stretch>
        </p:blipFill>
        <p:spPr bwMode="auto">
          <a:xfrm>
            <a:off x="357158" y="2143116"/>
            <a:ext cx="4191000" cy="3714776"/>
          </a:xfrm>
          <a:prstGeom prst="rect">
            <a:avLst/>
          </a:prstGeom>
          <a:noFill/>
        </p:spPr>
      </p:pic>
      <p:pic>
        <p:nvPicPr>
          <p:cNvPr id="6" name="Picture 2" descr="C:\Users\M@RK\Desktop\ФОТО 2012\26.03.2013\DSC073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0" y="2214554"/>
            <a:ext cx="4289367" cy="3714776"/>
          </a:xfrm>
          <a:prstGeom prst="rect">
            <a:avLst/>
          </a:prstGeom>
          <a:noFill/>
        </p:spPr>
      </p:pic>
      <p:sp>
        <p:nvSpPr>
          <p:cNvPr id="9" name="Блок-схема: перфолента 8"/>
          <p:cNvSpPr/>
          <p:nvPr/>
        </p:nvSpPr>
        <p:spPr>
          <a:xfrm>
            <a:off x="642910" y="214290"/>
            <a:ext cx="3714776" cy="137617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Средняя группа № 1</a:t>
            </a:r>
            <a:endParaRPr lang="ru-RU" dirty="0"/>
          </a:p>
        </p:txBody>
      </p:sp>
      <p:sp>
        <p:nvSpPr>
          <p:cNvPr id="10" name="Блок-схема: перфолента 9"/>
          <p:cNvSpPr/>
          <p:nvPr/>
        </p:nvSpPr>
        <p:spPr>
          <a:xfrm>
            <a:off x="4786314" y="285728"/>
            <a:ext cx="4000528" cy="128588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Средняя группа № 3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Горизонтальный свиток 5"/>
          <p:cNvSpPr/>
          <p:nvPr/>
        </p:nvSpPr>
        <p:spPr>
          <a:xfrm>
            <a:off x="285720" y="357166"/>
            <a:ext cx="8429684" cy="207170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42910" y="571480"/>
            <a:ext cx="7929618" cy="142876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С помощью учредителя  и муниципальной программы по  оснащению дошкольных учреждений новой мебелью  наш сад  приобрел  3 комплекта регулируемых  столов и стульев  на общую сумму   115 .тыс.рублей.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M@RK\Desktop\ФОТО 2012\26.03.2013\DSC07333.JPG"/>
          <p:cNvPicPr>
            <a:picLocks noChangeAspect="1" noChangeArrowheads="1"/>
          </p:cNvPicPr>
          <p:nvPr/>
        </p:nvPicPr>
        <p:blipFill>
          <a:blip r:embed="rId2" cstate="print"/>
          <a:srcRect r="-5560" b="9645"/>
          <a:stretch>
            <a:fillRect/>
          </a:stretch>
        </p:blipFill>
        <p:spPr bwMode="auto">
          <a:xfrm>
            <a:off x="1214414" y="2357430"/>
            <a:ext cx="7000924" cy="4089415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C:\Users\M@RK\Desktop\ФОТО 2012\26.03.2013\DSC073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857364"/>
            <a:ext cx="6034616" cy="4525962"/>
          </a:xfrm>
          <a:prstGeom prst="rect">
            <a:avLst/>
          </a:prstGeom>
          <a:noFill/>
        </p:spPr>
      </p:pic>
      <p:sp>
        <p:nvSpPr>
          <p:cNvPr id="4" name="Горизонтальный свиток 3"/>
          <p:cNvSpPr/>
          <p:nvPr/>
        </p:nvSpPr>
        <p:spPr>
          <a:xfrm>
            <a:off x="285720" y="214290"/>
            <a:ext cx="8643998" cy="135732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Так выглядят  современные  спальные  комнаты. </a:t>
            </a:r>
            <a:r>
              <a:rPr lang="ru-RU" dirty="0" err="1" smtClean="0"/>
              <a:t>Выкатные</a:t>
            </a:r>
            <a:r>
              <a:rPr lang="ru-RU" dirty="0" smtClean="0"/>
              <a:t> кровати   значительно экономят площади, так необходимые  в переполненных группах.  </a:t>
            </a:r>
          </a:p>
          <a:p>
            <a:pPr algn="ctr"/>
            <a:r>
              <a:rPr lang="ru-RU" dirty="0" smtClean="0"/>
              <a:t>Спальное помещение  в новой группе.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57200"/>
            <a:ext cx="7929618" cy="838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9458" name="Picture 2" descr="C:\Users\M@RK\Desktop\ФОТО 2012\26.03.2013\DSC073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785926"/>
            <a:ext cx="6034616" cy="4525962"/>
          </a:xfrm>
          <a:prstGeom prst="rect">
            <a:avLst/>
          </a:prstGeom>
          <a:noFill/>
        </p:spPr>
      </p:pic>
      <p:sp>
        <p:nvSpPr>
          <p:cNvPr id="4" name="Горизонтальный свиток 3"/>
          <p:cNvSpPr/>
          <p:nvPr/>
        </p:nvSpPr>
        <p:spPr>
          <a:xfrm>
            <a:off x="357158" y="142852"/>
            <a:ext cx="8001056" cy="135732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Эти  трехуровневые   кровати были приобретены    благодаря муниципальной программе  2012 года  по оснащению дошкольных учреждений новой мебелью.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72" y="457200"/>
            <a:ext cx="8215370" cy="838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8434" name="Picture 2" descr="C:\Users\M@RK\Desktop\ФОТО 2012\26.03.2013\DSC073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  <p:sp>
        <p:nvSpPr>
          <p:cNvPr id="5" name="Горизонтальный свиток 4"/>
          <p:cNvSpPr/>
          <p:nvPr/>
        </p:nvSpPr>
        <p:spPr>
          <a:xfrm>
            <a:off x="357158" y="214290"/>
            <a:ext cx="8501122" cy="178590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2400" dirty="0" smtClean="0"/>
              <a:t>Для детей младшего возраста  в 2009 году  приобрели новые   металлические  кроватки, заменили  </a:t>
            </a:r>
            <a:r>
              <a:rPr lang="ru-RU" sz="2400" dirty="0" err="1" smtClean="0"/>
              <a:t>матрацы,наматрасники</a:t>
            </a:r>
            <a:r>
              <a:rPr lang="ru-RU" sz="2400" dirty="0" smtClean="0"/>
              <a:t>, подушки, сшили новые покрывала.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Горизонтальный свиток 8"/>
          <p:cNvSpPr/>
          <p:nvPr/>
        </p:nvSpPr>
        <p:spPr>
          <a:xfrm>
            <a:off x="285720" y="5038910"/>
            <a:ext cx="8643998" cy="181909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5214950"/>
            <a:ext cx="8610600" cy="1071570"/>
          </a:xfrm>
        </p:spPr>
        <p:txBody>
          <a:bodyPr>
            <a:normAutofit/>
          </a:bodyPr>
          <a:lstStyle/>
          <a:p>
            <a:r>
              <a:rPr lang="ru-RU" sz="1600" dirty="0" smtClean="0"/>
              <a:t>            </a:t>
            </a:r>
            <a:r>
              <a:rPr lang="ru-RU" sz="1800" b="1" dirty="0" smtClean="0">
                <a:solidFill>
                  <a:schemeClr val="bg1"/>
                </a:solidFill>
              </a:rPr>
              <a:t>С помощью  муниципальной программы  нам  удалось  заменить </a:t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     раздевальные    шкафчики   в   трех   группах    на  общую   сумму </a:t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                                                       137,7 тыс.рублей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23555" name="Picture 3" descr="C:\Users\M@RK\Desktop\ФОТО 2012\25.03.2013\DSC0730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85787" y="500042"/>
            <a:ext cx="7643866" cy="43953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4348" y="666750"/>
            <a:ext cx="3857652" cy="476234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3498875" cy="4047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M@RK\Desktop\ФОТО 2012\для Г.Ю\лавочки\DSC0754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1810" y="1441493"/>
            <a:ext cx="4289367" cy="3690851"/>
          </a:xfrm>
          <a:prstGeom prst="rect">
            <a:avLst/>
          </a:prstGeom>
          <a:noFill/>
        </p:spPr>
      </p:pic>
      <p:pic>
        <p:nvPicPr>
          <p:cNvPr id="2051" name="Picture 3" descr="C:\Users\M@RK\Desktop\ФОТО 2012\для Г.Ю\лавочки\DSC0753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315325" y="1316802"/>
            <a:ext cx="2955175" cy="3940233"/>
          </a:xfrm>
          <a:prstGeom prst="rect">
            <a:avLst/>
          </a:prstGeom>
          <a:noFill/>
        </p:spPr>
      </p:pic>
      <p:sp>
        <p:nvSpPr>
          <p:cNvPr id="7" name="Горизонтальный свиток 6"/>
          <p:cNvSpPr/>
          <p:nvPr/>
        </p:nvSpPr>
        <p:spPr>
          <a:xfrm>
            <a:off x="428596" y="0"/>
            <a:ext cx="7929618" cy="13572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Даже  скамеечки   в раздевалках мы сделали более  компактными  и устойчивыми</a:t>
            </a:r>
            <a:endParaRPr lang="ru-RU" sz="2800" dirty="0"/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571472" y="5214950"/>
            <a:ext cx="8143932" cy="142876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Создавать удобства и уют   помогают  родительские пожертвования,  только за 2011-2012 годы   на оснащение групп мебелью  было потрачено  72,6 тыс.рублей (  это помимо муниципальной программы 2012 года)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5410200"/>
            <a:ext cx="7858180" cy="8826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5786" y="666750"/>
            <a:ext cx="3786214" cy="6397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3998941" cy="639762"/>
          </a:xfrm>
        </p:spPr>
        <p:txBody>
          <a:bodyPr/>
          <a:lstStyle/>
          <a:p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1026" name="Picture 2" descr="C:\Users\M@RK\Desktop\DSC0755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71612"/>
            <a:ext cx="4291012" cy="3357586"/>
          </a:xfrm>
          <a:prstGeom prst="rect">
            <a:avLst/>
          </a:prstGeom>
          <a:noFill/>
        </p:spPr>
      </p:pic>
      <p:pic>
        <p:nvPicPr>
          <p:cNvPr id="1027" name="Picture 3" descr="C:\Users\M@RK\Desktop\DSC0755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29" y="1678406"/>
            <a:ext cx="4289367" cy="3217025"/>
          </a:xfrm>
          <a:prstGeom prst="rect">
            <a:avLst/>
          </a:prstGeom>
          <a:noFill/>
        </p:spPr>
      </p:pic>
      <p:sp>
        <p:nvSpPr>
          <p:cNvPr id="8" name="Горизонтальный свиток 7"/>
          <p:cNvSpPr/>
          <p:nvPr/>
        </p:nvSpPr>
        <p:spPr>
          <a:xfrm>
            <a:off x="642910" y="4857760"/>
            <a:ext cx="8001056" cy="200024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Наш пищеблок</a:t>
            </a:r>
          </a:p>
          <a:p>
            <a:pPr algn="ctr"/>
            <a:r>
              <a:rPr lang="ru-RU" dirty="0" smtClean="0"/>
              <a:t>Большой вклад внесли и наши родители-  на  их   денежные средства  приобретены электронные весы (2 </a:t>
            </a:r>
            <a:r>
              <a:rPr lang="ru-RU" dirty="0" err="1" smtClean="0"/>
              <a:t>шт</a:t>
            </a:r>
            <a:r>
              <a:rPr lang="ru-RU" dirty="0" smtClean="0"/>
              <a:t>), холодильники для суточных проб, молочных продуктов и яйца, морозильные камеры (2 </a:t>
            </a:r>
            <a:r>
              <a:rPr lang="ru-RU" dirty="0" err="1" smtClean="0"/>
              <a:t>шт</a:t>
            </a:r>
            <a:r>
              <a:rPr lang="ru-RU" dirty="0" smtClean="0"/>
              <a:t>),  частично  заменены кухонная посуда и инвентарь.</a:t>
            </a:r>
            <a:endParaRPr lang="ru-RU" dirty="0"/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4857752" y="500042"/>
            <a:ext cx="3786214" cy="85725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Кладовая  сыпучих продуктов</a:t>
            </a:r>
            <a:endParaRPr lang="ru-RU" dirty="0"/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500034" y="428604"/>
            <a:ext cx="4071966" cy="107157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Холодильная комната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61150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</a:t>
            </a:r>
            <a:r>
              <a:rPr lang="ru-RU" sz="2000" dirty="0" smtClean="0"/>
              <a:t>в настоящее  время  </a:t>
            </a:r>
            <a:r>
              <a:rPr lang="ru-RU" sz="2000" b="1" dirty="0" smtClean="0"/>
              <a:t>в МБДОУ  функционирует  8 групп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           </a:t>
            </a:r>
            <a:r>
              <a:rPr lang="ru-RU" sz="2000" dirty="0" err="1" smtClean="0"/>
              <a:t>общеразвивающей</a:t>
            </a:r>
            <a:r>
              <a:rPr lang="ru-RU" sz="2000" dirty="0" smtClean="0"/>
              <a:t>  направленности, в том числе: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                младшего  возраста  (  с 3-4 лет)  -  1 группа</a:t>
            </a:r>
            <a:br>
              <a:rPr lang="ru-RU" sz="2000" dirty="0" smtClean="0"/>
            </a:br>
            <a:r>
              <a:rPr lang="ru-RU" sz="2000" dirty="0" smtClean="0"/>
              <a:t>                  среднего  возраста  ( с 4-5 лет)  -     3 группы</a:t>
            </a:r>
            <a:br>
              <a:rPr lang="ru-RU" sz="2000" dirty="0" smtClean="0"/>
            </a:br>
            <a:r>
              <a:rPr lang="ru-RU" sz="2000" dirty="0" smtClean="0"/>
              <a:t>                  старшего  возраста ( с 5-6  лет)  -    3 группы</a:t>
            </a:r>
            <a:br>
              <a:rPr lang="ru-RU" sz="2000" dirty="0" smtClean="0"/>
            </a:br>
            <a:r>
              <a:rPr lang="ru-RU" sz="2000" dirty="0" smtClean="0"/>
              <a:t>                  подготовительная  к школе ( 6-7 лет) -1 группа.</a:t>
            </a:r>
            <a:br>
              <a:rPr lang="ru-RU" sz="2000" dirty="0" smtClean="0"/>
            </a:br>
            <a:r>
              <a:rPr lang="ru-RU" sz="2000" dirty="0" smtClean="0"/>
              <a:t>  </a:t>
            </a:r>
            <a:br>
              <a:rPr lang="ru-RU" sz="2000" dirty="0" smtClean="0"/>
            </a:br>
            <a:r>
              <a:rPr lang="ru-RU" sz="2000" dirty="0" smtClean="0"/>
              <a:t>            </a:t>
            </a:r>
            <a:r>
              <a:rPr lang="ru-RU" sz="2000" b="1" dirty="0" smtClean="0"/>
              <a:t>Предметом деятельности Учреждения являются</a:t>
            </a:r>
            <a:r>
              <a:rPr lang="ru-RU" sz="2000" dirty="0" smtClean="0"/>
              <a:t>: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        1. воспитание, обучение, развитие,  а также присмотр, уход и оздоровление  воспитанников в возрасте    от 3 до 7 лет. </a:t>
            </a:r>
            <a:br>
              <a:rPr lang="ru-RU" sz="2000" dirty="0" smtClean="0"/>
            </a:b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2000" dirty="0" smtClean="0"/>
              <a:t>          2 реализация основной общеобразовательной программы Учреждения;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       3. реализация дополнительных образовательных программ, в соответствии с лицензией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4800" y="5643578"/>
            <a:ext cx="8610600" cy="92869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28596" y="357166"/>
            <a:ext cx="4000528" cy="8572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M@RK\Desktop\ФОТО 2012\25.03.2013\DSC0732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48906" y="1316802"/>
            <a:ext cx="2955175" cy="3940233"/>
          </a:xfrm>
          <a:prstGeom prst="rect">
            <a:avLst/>
          </a:prstGeom>
          <a:noFill/>
        </p:spPr>
      </p:pic>
      <p:sp>
        <p:nvSpPr>
          <p:cNvPr id="14" name="Содержимое 1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357158" y="0"/>
            <a:ext cx="4071966" cy="150017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Универсальная кухонная машина УКМ-5  незаменима на пищеблоке:   овощерезка, терка,  мясорубка , протирочная машина</a:t>
            </a:r>
            <a:endParaRPr lang="ru-RU" dirty="0"/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4643438" y="0"/>
            <a:ext cx="4214842" cy="13572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Жарочный шкаф   позволяет  не только выпекать, но и  делать вкусные котлеты, омлеты и запеканки</a:t>
            </a:r>
            <a:endParaRPr lang="ru-RU" dirty="0"/>
          </a:p>
        </p:txBody>
      </p:sp>
      <p:pic>
        <p:nvPicPr>
          <p:cNvPr id="11" name="Picture 3" descr="C:\Users\M@RK\Desktop\ФОТО 2012\25.03.2013\DSC073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428736"/>
            <a:ext cx="3857652" cy="4143404"/>
          </a:xfrm>
          <a:prstGeom prst="rect">
            <a:avLst/>
          </a:prstGeom>
          <a:noFill/>
        </p:spPr>
      </p:pic>
      <p:sp>
        <p:nvSpPr>
          <p:cNvPr id="15" name="Горизонтальный свиток 14"/>
          <p:cNvSpPr/>
          <p:nvPr/>
        </p:nvSpPr>
        <p:spPr>
          <a:xfrm>
            <a:off x="357158" y="5572140"/>
            <a:ext cx="8501122" cy="128586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Все это  кухонное оборудование    приобреталось за счет средств Учредителя  в рамках муниципальной программы   по оснащению садов новым технологическим оборудованием  в течение последних 5 лет.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57158" y="5410200"/>
            <a:ext cx="4286280" cy="130494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81444" y="428604"/>
            <a:ext cx="4290556" cy="78581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>
          <a:xfrm>
            <a:off x="4786314" y="428604"/>
            <a:ext cx="4150952" cy="71438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338" name="Picture 2" descr="C:\Users\M@RK\Desktop\ФОТО 2012\25.03.2013\DSC0731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16892" y="1316802"/>
            <a:ext cx="4019204" cy="3940233"/>
          </a:xfrm>
          <a:prstGeom prst="rect">
            <a:avLst/>
          </a:prstGeom>
          <a:noFill/>
        </p:spPr>
      </p:pic>
      <p:sp>
        <p:nvSpPr>
          <p:cNvPr id="9" name="Содержимое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M@RK\Desktop\ФОТО 2012\25.03.2013\DSC073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285860"/>
            <a:ext cx="4000528" cy="5214974"/>
          </a:xfrm>
          <a:prstGeom prst="rect">
            <a:avLst/>
          </a:prstGeom>
          <a:noFill/>
        </p:spPr>
      </p:pic>
      <p:sp>
        <p:nvSpPr>
          <p:cNvPr id="10" name="Горизонтальный свиток 9"/>
          <p:cNvSpPr/>
          <p:nvPr/>
        </p:nvSpPr>
        <p:spPr>
          <a:xfrm>
            <a:off x="428596" y="214290"/>
            <a:ext cx="4071966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Последнее приобретение  пищеблока-  </a:t>
            </a:r>
            <a:r>
              <a:rPr lang="ru-RU" dirty="0" err="1" smtClean="0"/>
              <a:t>электросковорода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4714876" y="142852"/>
            <a:ext cx="4214842" cy="114300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Новую промышленную стиральную машину Вязьма  установили  в 2010 году</a:t>
            </a:r>
            <a:endParaRPr lang="ru-RU" dirty="0"/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428596" y="5286388"/>
            <a:ext cx="4286280" cy="157161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Всего на  замену технологического оборудования  нашего детского сада потрачено   более 300  тыс.рублей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олна 2"/>
          <p:cNvSpPr/>
          <p:nvPr/>
        </p:nvSpPr>
        <p:spPr>
          <a:xfrm>
            <a:off x="571472" y="1500174"/>
            <a:ext cx="8143932" cy="3414730"/>
          </a:xfrm>
          <a:prstGeom prst="wave">
            <a:avLst>
              <a:gd name="adj1" fmla="val 12500"/>
              <a:gd name="adj2" fmla="val 1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42910" y="2428868"/>
            <a:ext cx="8072494" cy="15716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dirty="0" smtClean="0">
                <a:solidFill>
                  <a:schemeClr val="bg1"/>
                </a:solidFill>
              </a:rPr>
              <a:t>в рамках областной программы по поддержке  дошкольных  учреждений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27966" cy="8412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35522" name="Picture 2" descr="C:\Users\M@RK\Desktop\ФОТО 2012\25.03.2013\DSC0729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5492" y="2391294"/>
            <a:ext cx="4189615" cy="3142211"/>
          </a:xfrm>
          <a:prstGeom prst="rect">
            <a:avLst/>
          </a:prstGeom>
          <a:noFill/>
        </p:spPr>
      </p:pic>
      <p:pic>
        <p:nvPicPr>
          <p:cNvPr id="235523" name="Picture 3" descr="C:\Users\M@RK\Desktop\ФОТО 2012\25.03.2013\DSC0729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333105"/>
            <a:ext cx="4343400" cy="3258589"/>
          </a:xfrm>
          <a:prstGeom prst="rect">
            <a:avLst/>
          </a:prstGeom>
          <a:noFill/>
        </p:spPr>
      </p:pic>
      <p:sp>
        <p:nvSpPr>
          <p:cNvPr id="5" name="Горизонтальный свиток 4"/>
          <p:cNvSpPr/>
          <p:nvPr/>
        </p:nvSpPr>
        <p:spPr>
          <a:xfrm>
            <a:off x="285720" y="214290"/>
            <a:ext cx="8643998" cy="214314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 доброй руки   заместителя начальника Управления образования Ольги Леонидовны </a:t>
            </a:r>
            <a:r>
              <a:rPr lang="ru-RU" dirty="0" err="1" smtClean="0"/>
              <a:t>Загородневой</a:t>
            </a:r>
            <a:r>
              <a:rPr lang="ru-RU" dirty="0" smtClean="0"/>
              <a:t>  наше учреждение попало  в Областную программу поддержки  </a:t>
            </a:r>
            <a:r>
              <a:rPr lang="ru-RU" dirty="0" err="1" smtClean="0"/>
              <a:t>детскихх</a:t>
            </a:r>
            <a:r>
              <a:rPr lang="ru-RU" dirty="0" smtClean="0"/>
              <a:t> садов. В результате  от Министерства образования Иркутской области  мы получили  интерактивную доску, проектор ,акустическую систему  и комплект  мягких модулей.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86808" cy="21431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34498" name="Picture 2" descr="C:\Users\M@RK\Desktop\ФОТО 2012\25.03.2013\DSC0729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5492" y="2391294"/>
            <a:ext cx="4189615" cy="3142211"/>
          </a:xfrm>
          <a:prstGeom prst="rect">
            <a:avLst/>
          </a:prstGeom>
          <a:noFill/>
        </p:spPr>
      </p:pic>
      <p:pic>
        <p:nvPicPr>
          <p:cNvPr id="234499" name="Picture 3" descr="C:\Users\M@RK\Desktop\ФОТО 2012\25.03.2013\DSC072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333105"/>
            <a:ext cx="4343400" cy="3258589"/>
          </a:xfrm>
          <a:prstGeom prst="rect">
            <a:avLst/>
          </a:prstGeom>
          <a:noFill/>
        </p:spPr>
      </p:pic>
      <p:sp>
        <p:nvSpPr>
          <p:cNvPr id="5" name="Блок-схема: перфолента 4"/>
          <p:cNvSpPr/>
          <p:nvPr/>
        </p:nvSpPr>
        <p:spPr>
          <a:xfrm>
            <a:off x="428596" y="214290"/>
            <a:ext cx="8429684" cy="150019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И  комплект    детских музыкальных  инструментов</a:t>
            </a:r>
            <a:r>
              <a:rPr lang="ru-RU" dirty="0" smtClean="0"/>
              <a:t>…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00034" y="457200"/>
            <a:ext cx="8143932" cy="8412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36547" name="Picture 3" descr="C:\Users\M@RK\Desktop\ФОТО 2012\25.03.2013\DSC0728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643050"/>
            <a:ext cx="7500940" cy="4643437"/>
          </a:xfrm>
          <a:prstGeom prst="rect">
            <a:avLst/>
          </a:prstGeom>
          <a:noFill/>
        </p:spPr>
      </p:pic>
      <p:sp>
        <p:nvSpPr>
          <p:cNvPr id="5" name="Горизонтальный свиток 4"/>
          <p:cNvSpPr/>
          <p:nvPr/>
        </p:nvSpPr>
        <p:spPr>
          <a:xfrm>
            <a:off x="428596" y="0"/>
            <a:ext cx="8429684" cy="150017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Эти игрушки, театр и экспериментальная лаборатория также получены в рамках Областной программы.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457200"/>
            <a:ext cx="8215370" cy="838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G:\ЭТО МЫ\НАШ САД 1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5376" r="18644" b="10752"/>
          <a:stretch>
            <a:fillRect/>
          </a:stretch>
        </p:blipFill>
        <p:spPr bwMode="auto">
          <a:xfrm>
            <a:off x="1357290" y="928670"/>
            <a:ext cx="6858048" cy="5572164"/>
          </a:xfrm>
          <a:prstGeom prst="rect">
            <a:avLst/>
          </a:prstGeom>
          <a:noFill/>
        </p:spPr>
      </p:pic>
      <p:sp>
        <p:nvSpPr>
          <p:cNvPr id="4" name="Горизонтальный свиток 3"/>
          <p:cNvSpPr/>
          <p:nvPr/>
        </p:nvSpPr>
        <p:spPr>
          <a:xfrm>
            <a:off x="571472" y="0"/>
            <a:ext cx="8358246" cy="157161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Центральный  спортивно-игровой участок…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 descr="img (2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785926"/>
            <a:ext cx="4191000" cy="378621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170" name="Picture 2" descr="C:\Users\M@RK\Desktop\ФОТО 2012\сборник фото\PA2607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85926"/>
            <a:ext cx="4343400" cy="3805249"/>
          </a:xfrm>
          <a:prstGeom prst="rect">
            <a:avLst/>
          </a:prstGeom>
          <a:noFill/>
        </p:spPr>
      </p:pic>
      <p:sp>
        <p:nvSpPr>
          <p:cNvPr id="5" name="Горизонтальный свиток 4"/>
          <p:cNvSpPr/>
          <p:nvPr/>
        </p:nvSpPr>
        <p:spPr>
          <a:xfrm>
            <a:off x="357158" y="285728"/>
            <a:ext cx="8572560" cy="13190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Главным событием    лета  2011 года  был капитальный ремонт крыши детского сада  ремонт и покраска фасада здания. с частичной заменой  деревянных окон  на  пластиковые.. Теперь наш детский сад стал выглядеть вот так: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укрепление  материальной базы</a:t>
            </a:r>
            <a:endParaRPr lang="ru-RU" dirty="0"/>
          </a:p>
        </p:txBody>
      </p:sp>
      <p:pic>
        <p:nvPicPr>
          <p:cNvPr id="3074" name="Picture 2" descr="C:\Users\M@RK\Desktop\ФОТО 2012\26.03.2013\DSC073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M@RK\Desktop\ФОТО 2012\25.03.2013\DSC073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5492" y="2391294"/>
            <a:ext cx="4189615" cy="3142211"/>
          </a:xfrm>
          <a:prstGeom prst="rect">
            <a:avLst/>
          </a:prstGeom>
          <a:noFill/>
        </p:spPr>
      </p:pic>
      <p:pic>
        <p:nvPicPr>
          <p:cNvPr id="1028" name="Picture 4" descr="C:\Users\M@RK\Desktop\ФОТО 2012\25.03.2013\DSC073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333105"/>
            <a:ext cx="4343400" cy="3258589"/>
          </a:xfrm>
          <a:prstGeom prst="rect">
            <a:avLst/>
          </a:prstGeom>
          <a:noFill/>
        </p:spPr>
      </p:pic>
      <p:sp>
        <p:nvSpPr>
          <p:cNvPr id="5" name="Горизонтальный свиток 4"/>
          <p:cNvSpPr/>
          <p:nvPr/>
        </p:nvSpPr>
        <p:spPr>
          <a:xfrm>
            <a:off x="285720" y="285728"/>
            <a:ext cx="8572560" cy="14619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Детский сад   взял курс на постепенную замену старых окон на новые   из ПВХ, которые не только  современны и  красивы, но и </a:t>
            </a:r>
            <a:r>
              <a:rPr lang="ru-RU" dirty="0" err="1" smtClean="0"/>
              <a:t>энергоэкономичны</a:t>
            </a:r>
            <a:r>
              <a:rPr lang="ru-RU" dirty="0" smtClean="0"/>
              <a:t>.</a:t>
            </a:r>
          </a:p>
          <a:p>
            <a:pPr algn="ctr"/>
            <a:r>
              <a:rPr lang="ru-RU" dirty="0" smtClean="0"/>
              <a:t>Первые  окна удалось поменять в рамках капитального ремонта фасада здания в 2010  году.  ( всего  в  1 группе)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лна 3"/>
          <p:cNvSpPr/>
          <p:nvPr/>
        </p:nvSpPr>
        <p:spPr>
          <a:xfrm>
            <a:off x="642910" y="1214422"/>
            <a:ext cx="7715304" cy="3986234"/>
          </a:xfrm>
          <a:prstGeom prst="wave">
            <a:avLst>
              <a:gd name="adj1" fmla="val 12500"/>
              <a:gd name="adj2" fmla="val 14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57224" y="2357430"/>
            <a:ext cx="7358114" cy="1857388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Материально-техническая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                      база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57200"/>
            <a:ext cx="8143932" cy="8412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4866" name="Picture 2" descr="C:\Users\M@RK\Desktop\ФОТО 2012\для Г.Ю\DSC07561.JPG"/>
          <p:cNvPicPr>
            <a:picLocks noChangeAspect="1" noChangeArrowheads="1"/>
          </p:cNvPicPr>
          <p:nvPr/>
        </p:nvPicPr>
        <p:blipFill>
          <a:blip r:embed="rId2"/>
          <a:srcRect l="5556" t="3704" r="5555"/>
          <a:stretch>
            <a:fillRect/>
          </a:stretch>
        </p:blipFill>
        <p:spPr bwMode="auto">
          <a:xfrm>
            <a:off x="2285984" y="1428736"/>
            <a:ext cx="4572032" cy="5143536"/>
          </a:xfrm>
          <a:prstGeom prst="rect">
            <a:avLst/>
          </a:prstGeom>
          <a:noFill/>
        </p:spPr>
      </p:pic>
      <p:sp>
        <p:nvSpPr>
          <p:cNvPr id="4" name="Горизонтальный свиток 3"/>
          <p:cNvSpPr/>
          <p:nvPr/>
        </p:nvSpPr>
        <p:spPr>
          <a:xfrm>
            <a:off x="428596" y="0"/>
            <a:ext cx="8429684" cy="142873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Весной 2012 года  наше дошкольное учреждение вошло в   областную программу «Чистая </a:t>
            </a:r>
            <a:r>
              <a:rPr lang="ru-RU" dirty="0" err="1" smtClean="0"/>
              <a:t>вода-детям</a:t>
            </a:r>
            <a:r>
              <a:rPr lang="ru-RU" dirty="0" smtClean="0"/>
              <a:t>», в рамках которой  нам установили  на пищеблоке   систему очистки холодной воды  и теперь каждые 6 месяцев происходит замена  </a:t>
            </a:r>
            <a:r>
              <a:rPr lang="ru-RU" dirty="0" err="1" smtClean="0"/>
              <a:t>фильтр-картриджей</a:t>
            </a:r>
            <a:r>
              <a:rPr lang="ru-RU" dirty="0" smtClean="0"/>
              <a:t> на новые.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642910" y="214290"/>
            <a:ext cx="8072494" cy="167621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 самой большой по площади группе  установлены  пленочные </a:t>
            </a:r>
            <a:r>
              <a:rPr lang="ru-RU" dirty="0" err="1" smtClean="0"/>
              <a:t>инфрокрасные</a:t>
            </a:r>
            <a:r>
              <a:rPr lang="ru-RU" dirty="0" smtClean="0"/>
              <a:t>   полы  с регуляторами  тепла, которые позволяют поддерживать комфортную температуру пола  в течение рабочего дня.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714480" y="2928934"/>
            <a:ext cx="6357982" cy="2643206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9217" name="Picture 1" descr="G:\фото на през\DSC07663.JPG"/>
          <p:cNvPicPr>
            <a:picLocks noChangeAspect="1" noChangeArrowheads="1"/>
          </p:cNvPicPr>
          <p:nvPr/>
        </p:nvPicPr>
        <p:blipFill>
          <a:blip r:embed="rId2" cstate="print"/>
          <a:srcRect l="18562" t="22535" r="14894"/>
          <a:stretch>
            <a:fillRect/>
          </a:stretch>
        </p:blipFill>
        <p:spPr bwMode="auto">
          <a:xfrm>
            <a:off x="1500166" y="1857364"/>
            <a:ext cx="6929486" cy="3929090"/>
          </a:xfrm>
          <a:prstGeom prst="rect">
            <a:avLst/>
          </a:prstGeom>
          <a:noFill/>
        </p:spPr>
      </p:pic>
      <p:pic>
        <p:nvPicPr>
          <p:cNvPr id="9218" name="Picture 2" descr="G:\фото на през\DSC076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643314"/>
            <a:ext cx="3143272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785786" y="457200"/>
            <a:ext cx="7929618" cy="841248"/>
          </a:xfrm>
        </p:spPr>
        <p:txBody>
          <a:bodyPr/>
          <a:lstStyle/>
          <a:p>
            <a:endParaRPr lang="ru-RU"/>
          </a:p>
        </p:txBody>
      </p:sp>
      <p:pic>
        <p:nvPicPr>
          <p:cNvPr id="13" name="Picture 1" descr="G:\фото на през\DSC0766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357430"/>
            <a:ext cx="4338638" cy="3176595"/>
          </a:xfrm>
          <a:prstGeom prst="rect">
            <a:avLst/>
          </a:prstGeom>
          <a:noFill/>
        </p:spPr>
      </p:pic>
      <p:pic>
        <p:nvPicPr>
          <p:cNvPr id="7170" name="Picture 2" descr="G:\фото на през\DSC0766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3180" r="6359"/>
          <a:stretch>
            <a:fillRect/>
          </a:stretch>
        </p:blipFill>
        <p:spPr bwMode="auto">
          <a:xfrm>
            <a:off x="4786314" y="2333625"/>
            <a:ext cx="3929090" cy="3257550"/>
          </a:xfrm>
          <a:prstGeom prst="rect">
            <a:avLst/>
          </a:prstGeom>
          <a:noFill/>
        </p:spPr>
      </p:pic>
      <p:sp>
        <p:nvSpPr>
          <p:cNvPr id="7" name="Горизонтальный свиток 6"/>
          <p:cNvSpPr/>
          <p:nvPr/>
        </p:nvSpPr>
        <p:spPr>
          <a:xfrm>
            <a:off x="571472" y="0"/>
            <a:ext cx="8286808" cy="207167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 2011-2012 года в учреждении полностью заменены все  сливные бачки старой конструкции на компакт-бачки  с заменой гибкой подводки,  в о всех группах ,пищеблоке , прачечной  заменены  смесители на  современные,  частично заменены раковины и  краны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86808" cy="121444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M@RK\Desktop\ФОТО 2012\25.03.2013\DSC0729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5492" y="2391294"/>
            <a:ext cx="4189615" cy="3142211"/>
          </a:xfrm>
          <a:prstGeom prst="rect">
            <a:avLst/>
          </a:prstGeom>
          <a:noFill/>
        </p:spPr>
      </p:pic>
      <p:pic>
        <p:nvPicPr>
          <p:cNvPr id="6147" name="Picture 3" descr="C:\Users\M@RK\Desktop\ФОТО 2012\25.03.2013\DSC073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47730" y="1600200"/>
            <a:ext cx="3544339" cy="4724400"/>
          </a:xfrm>
          <a:prstGeom prst="rect">
            <a:avLst/>
          </a:prstGeom>
          <a:noFill/>
        </p:spPr>
      </p:pic>
      <p:sp>
        <p:nvSpPr>
          <p:cNvPr id="12" name="Горизонтальный свиток 11"/>
          <p:cNvSpPr/>
          <p:nvPr/>
        </p:nvSpPr>
        <p:spPr>
          <a:xfrm>
            <a:off x="357158" y="285728"/>
            <a:ext cx="8572560" cy="114300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Так выглядит  санитарный  узел  новой группы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Picture 4" descr="C:\Users\M@RK\Desktop\ФОТО 2012\25.03.2013\DSC073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12643"/>
          <a:stretch>
            <a:fillRect/>
          </a:stretch>
        </p:blipFill>
        <p:spPr bwMode="auto">
          <a:xfrm>
            <a:off x="304800" y="1714488"/>
            <a:ext cx="4191000" cy="3786213"/>
          </a:xfrm>
          <a:prstGeom prst="rect">
            <a:avLst/>
          </a:prstGeom>
          <a:noFill/>
        </p:spPr>
      </p:pic>
      <p:pic>
        <p:nvPicPr>
          <p:cNvPr id="5121" name="Picture 1" descr="G:\фото на през\DSC076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3180" r="14583"/>
          <a:stretch>
            <a:fillRect/>
          </a:stretch>
        </p:blipFill>
        <p:spPr bwMode="auto">
          <a:xfrm>
            <a:off x="4786314" y="1714488"/>
            <a:ext cx="4071966" cy="3876687"/>
          </a:xfrm>
          <a:prstGeom prst="rect">
            <a:avLst/>
          </a:prstGeom>
          <a:noFill/>
        </p:spPr>
      </p:pic>
      <p:sp>
        <p:nvSpPr>
          <p:cNvPr id="7" name="Горизонтальный свиток 6"/>
          <p:cNvSpPr/>
          <p:nvPr/>
        </p:nvSpPr>
        <p:spPr>
          <a:xfrm>
            <a:off x="642910" y="285728"/>
            <a:ext cx="8072494" cy="135732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Санитарные узлы   младшей   и  средней групп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Театр начинается  с вешалки, а детский сад  с     информационного  стенда…</a:t>
            </a:r>
            <a:endParaRPr lang="ru-RU" sz="1600" dirty="0"/>
          </a:p>
        </p:txBody>
      </p:sp>
      <p:pic>
        <p:nvPicPr>
          <p:cNvPr id="3" name="Picture 2" descr="C:\Users\M@RK\Desktop\ФОТО 2012\25.03.2013\DSC073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0174"/>
            <a:ext cx="9144000" cy="4786346"/>
          </a:xfrm>
          <a:prstGeom prst="rect">
            <a:avLst/>
          </a:prstGeom>
          <a:noFill/>
        </p:spPr>
      </p:pic>
      <p:sp>
        <p:nvSpPr>
          <p:cNvPr id="4" name="Горизонтальный свиток 3"/>
          <p:cNvSpPr/>
          <p:nvPr/>
        </p:nvSpPr>
        <p:spPr>
          <a:xfrm>
            <a:off x="428596" y="357166"/>
            <a:ext cx="8143932" cy="114300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Театр начинается с вешалки, а детский сад… с   информационного   стенда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Горизонтальный свиток 6"/>
          <p:cNvSpPr/>
          <p:nvPr/>
        </p:nvSpPr>
        <p:spPr>
          <a:xfrm>
            <a:off x="857224" y="0"/>
            <a:ext cx="7929618" cy="139046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457200"/>
            <a:ext cx="7643866" cy="6143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</a:t>
            </a:r>
            <a:r>
              <a:rPr lang="ru-RU" sz="2700" dirty="0" smtClean="0">
                <a:solidFill>
                  <a:schemeClr val="bg1"/>
                </a:solidFill>
              </a:rPr>
              <a:t>наш  музыкально-физкультурный  зал</a:t>
            </a:r>
            <a:endParaRPr lang="ru-RU" sz="2700" dirty="0">
              <a:solidFill>
                <a:schemeClr val="bg1"/>
              </a:solidFill>
            </a:endParaRPr>
          </a:p>
        </p:txBody>
      </p:sp>
      <p:pic>
        <p:nvPicPr>
          <p:cNvPr id="9" name="Содержимое 8" descr="DSC0811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57224" y="1785926"/>
            <a:ext cx="8129614" cy="45720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5643578"/>
            <a:ext cx="6072230" cy="6492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4578" name="Picture 2" descr="C:\Users\M@RK\Desktop\ФОТО 2012\25.03.2013\DSC0730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28794" y="1428736"/>
            <a:ext cx="5786478" cy="3940233"/>
          </a:xfrm>
          <a:prstGeom prst="rect">
            <a:avLst/>
          </a:prstGeom>
          <a:noFill/>
        </p:spPr>
      </p:pic>
      <p:sp>
        <p:nvSpPr>
          <p:cNvPr id="7" name="Горизонтальный свиток 6"/>
          <p:cNvSpPr/>
          <p:nvPr/>
        </p:nvSpPr>
        <p:spPr>
          <a:xfrm>
            <a:off x="3214678" y="285728"/>
            <a:ext cx="3500462" cy="107157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Логопедический пункт  МБДОУ</a:t>
            </a: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1571604" y="5429264"/>
            <a:ext cx="6143668" cy="121444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Учитель-логопед Петровская Н.В.  ведет индивидуальное занятие, используя своего знаменитого  </a:t>
            </a:r>
            <a:r>
              <a:rPr lang="ru-RU" dirty="0" err="1" smtClean="0"/>
              <a:t>Логошарика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357158" y="0"/>
            <a:ext cx="8429684" cy="139043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Наш  учебный  класс</a:t>
            </a:r>
            <a:endParaRPr lang="ru-RU" sz="3200" dirty="0"/>
          </a:p>
        </p:txBody>
      </p:sp>
      <p:pic>
        <p:nvPicPr>
          <p:cNvPr id="107521" name="Picture 1" descr="C:\Users\M@RK\Desktop\ФОТО 2012\25.03.2013\DSC073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357298"/>
            <a:ext cx="7358082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Горизонтальный свиток 10"/>
          <p:cNvSpPr/>
          <p:nvPr/>
        </p:nvSpPr>
        <p:spPr>
          <a:xfrm>
            <a:off x="928662" y="5572140"/>
            <a:ext cx="7000924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304800" y="5786454"/>
            <a:ext cx="8610600" cy="71438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                  </a:t>
            </a:r>
            <a:r>
              <a:rPr lang="ru-RU" sz="2800" dirty="0" smtClean="0">
                <a:solidFill>
                  <a:schemeClr val="bg1"/>
                </a:solidFill>
              </a:rPr>
              <a:t>медицинский кабинет МБДОУ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2933234" cy="6397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half" idx="3"/>
          </p:nvPr>
        </p:nvSpPr>
        <p:spPr>
          <a:xfrm>
            <a:off x="5572132" y="666750"/>
            <a:ext cx="3365134" cy="639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DSCN0888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28596" y="2357430"/>
            <a:ext cx="3857105" cy="3071834"/>
          </a:xfrm>
          <a:prstGeom prst="rect">
            <a:avLst/>
          </a:prstGeom>
        </p:spPr>
      </p:pic>
      <p:pic>
        <p:nvPicPr>
          <p:cNvPr id="16387" name="Picture 3" descr="C:\Users\M@RK\Desktop\ФОТО 2012\25.03.2013\DSC0731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164538" y="1316038"/>
            <a:ext cx="3256749" cy="3941762"/>
          </a:xfrm>
          <a:prstGeom prst="rect">
            <a:avLst/>
          </a:prstGeom>
          <a:noFill/>
        </p:spPr>
      </p:pic>
      <p:pic>
        <p:nvPicPr>
          <p:cNvPr id="10" name="Рисунок 9" descr="FSCN08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554" y="642918"/>
            <a:ext cx="2071702" cy="3043403"/>
          </a:xfrm>
          <a:prstGeom prst="rect">
            <a:avLst/>
          </a:prstGeom>
        </p:spPr>
      </p:pic>
      <p:sp>
        <p:nvSpPr>
          <p:cNvPr id="8" name="Горизонтальный свиток 7"/>
          <p:cNvSpPr/>
          <p:nvPr/>
        </p:nvSpPr>
        <p:spPr>
          <a:xfrm>
            <a:off x="285720" y="357166"/>
            <a:ext cx="2928958" cy="142876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Изолятор на 2 места</a:t>
            </a:r>
            <a:endParaRPr lang="ru-RU" dirty="0"/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5572132" y="214290"/>
            <a:ext cx="3357586" cy="121444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Процедурный кабинет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3484430" cy="8412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Содержимое 4" descr="000_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14621"/>
            <a:ext cx="5286380" cy="4143380"/>
          </a:xfrm>
          <a:prstGeom prst="rect">
            <a:avLst/>
          </a:prstGeom>
        </p:spPr>
      </p:pic>
      <p:pic>
        <p:nvPicPr>
          <p:cNvPr id="4" name="Содержимое 5" descr="000_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0"/>
            <a:ext cx="5214942" cy="3714752"/>
          </a:xfrm>
          <a:prstGeom prst="rect">
            <a:avLst/>
          </a:prstGeom>
        </p:spPr>
      </p:pic>
      <p:sp>
        <p:nvSpPr>
          <p:cNvPr id="5" name="Горизонтальный свиток 4"/>
          <p:cNvSpPr/>
          <p:nvPr/>
        </p:nvSpPr>
        <p:spPr>
          <a:xfrm>
            <a:off x="285720" y="142852"/>
            <a:ext cx="3571900" cy="181909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 каждым годом предметно-развивающая среда   групп  улучшается</a:t>
            </a:r>
            <a:endParaRPr lang="ru-RU" dirty="0"/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5500694" y="4286256"/>
            <a:ext cx="3071834" cy="210484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Благодаря добровольным пожертвованиям родителей  у нас есть много новых игрушек…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7946</TotalTime>
  <Words>680</Words>
  <Application>Microsoft Office PowerPoint</Application>
  <PresentationFormat>Экран (4:3)</PresentationFormat>
  <Paragraphs>57</Paragraphs>
  <Slides>34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Трек</vt:lpstr>
      <vt:lpstr>       муниципальное бюджетное         дошкольное образовательное          учреждение детский сад № 48                    представляет </vt:lpstr>
      <vt:lpstr>     в настоящее  время  в МБДОУ  функционирует  8 групп              общеразвивающей  направленности, в том числе:                    младшего  возраста  (  с 3-4 лет)  -  1 группа                   среднего  возраста  ( с 4-5 лет)  -     3 группы                   старшего  возраста ( с 5-6  лет)  -    3 группы                   подготовительная  к школе ( 6-7 лет) -1 группа.                Предметом деятельности Учреждения являются:            1. воспитание, обучение, развитие,  а также присмотр, уход и оздоровление  воспитанников в возрасте    от 3 до 7 лет.              2 реализация основной общеобразовательной программы Учреждения;           3. реализация дополнительных образовательных программ, в соответствии с лицензией </vt:lpstr>
      <vt:lpstr>Материально-техническая                         база</vt:lpstr>
      <vt:lpstr>Театр начинается  с вешалки, а детский сад  с     информационного  стенда…</vt:lpstr>
      <vt:lpstr>           наш  музыкально-физкультурный  зал</vt:lpstr>
      <vt:lpstr>Слайд 6</vt:lpstr>
      <vt:lpstr>Слайд 7</vt:lpstr>
      <vt:lpstr>                    медицинский кабинет МБДОУ</vt:lpstr>
      <vt:lpstr>Слайд 9</vt:lpstr>
      <vt:lpstr>Слайд 10</vt:lpstr>
      <vt:lpstr>Слайд 11</vt:lpstr>
      <vt:lpstr>Слайд 12</vt:lpstr>
      <vt:lpstr>С помощью учредителя  и муниципальной программы по  оснащению дошкольных учреждений новой мебелью  наш сад  приобрел  3 комплекта регулируемых  столов и стульев  на общую сумму   115 .тыс.рублей.</vt:lpstr>
      <vt:lpstr>Слайд 14</vt:lpstr>
      <vt:lpstr>Слайд 15</vt:lpstr>
      <vt:lpstr>Слайд 16</vt:lpstr>
      <vt:lpstr>            С помощью  муниципальной программы  нам  удалось  заменить       раздевальные    шкафчики   в   трех   группах    на  общую   сумму                                                         137,7 тыс.рублей</vt:lpstr>
      <vt:lpstr> </vt:lpstr>
      <vt:lpstr>Слайд 19</vt:lpstr>
      <vt:lpstr>Слайд 20</vt:lpstr>
      <vt:lpstr>Слайд 21</vt:lpstr>
      <vt:lpstr>  в рамках областной программы по поддержке  дошкольных  учреждений</vt:lpstr>
      <vt:lpstr>Слайд 23</vt:lpstr>
      <vt:lpstr>Слайд 24</vt:lpstr>
      <vt:lpstr>Слайд 25</vt:lpstr>
      <vt:lpstr>Слайд 26</vt:lpstr>
      <vt:lpstr>Слайд 27</vt:lpstr>
      <vt:lpstr>   укрепление  материальной базы</vt:lpstr>
      <vt:lpstr>Слайд 29</vt:lpstr>
      <vt:lpstr>Слайд 30</vt:lpstr>
      <vt:lpstr>  </vt:lpstr>
      <vt:lpstr>Слайд 32</vt:lpstr>
      <vt:lpstr>Слайд 33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M@RK</dc:creator>
  <cp:lastModifiedBy>-</cp:lastModifiedBy>
  <cp:revision>735</cp:revision>
  <dcterms:created xsi:type="dcterms:W3CDTF">2013-03-10T02:52:50Z</dcterms:created>
  <dcterms:modified xsi:type="dcterms:W3CDTF">2013-12-09T10:03:49Z</dcterms:modified>
</cp:coreProperties>
</file>