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83" r:id="rId29"/>
  </p:sldIdLst>
  <p:sldSz cx="9906000" cy="6858000" type="A4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8000"/>
    <a:srgbClr val="0000FF"/>
    <a:srgbClr val="009900"/>
    <a:srgbClr val="66FF99"/>
    <a:srgbClr val="99FF99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-1206" y="-8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1795034-6396-4554-895A-051D450767C7}" type="datetimeFigureOut">
              <a:rPr lang="ru-RU"/>
              <a:pPr>
                <a:defRPr/>
              </a:pPr>
              <a:t>16.01.2024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30D6E9A-0DF6-42CE-B3CF-94F996567C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781B0D9-B083-4BAE-93FD-6A4FB9DFCD7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7DDFCF-319A-4371-801A-601D5563F34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3D1F4E-DEF4-4CB3-BE9A-921B8B46BBB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94B5A44-FB55-4BA1-89D6-AEA474FCBBC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23D57B-6454-45AA-8243-B5D3C1A97DD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80B51F-34A3-4DA7-8B28-E9BFACD20AC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3D05D3-AFC7-4667-97EB-E5491C0E367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ECBEAE9-2B57-404B-8706-CB2394FA67E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4D581A-E00D-4C78-A3ED-88F7B5CD2A7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B117AA5-5F00-4EE1-9F0F-FE10C03B86D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DA5470-3F85-4C8E-BF98-CD18E674995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490B79-FA9A-4D92-88F5-A9F7EF04C95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83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ACFF7D-562D-4A94-BC20-786BDA48D78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04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FD3858-FC92-4006-B6B3-E0D59B0D866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627D42-D674-41FE-AA31-417B172E504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45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85C35EC-0B75-4329-A1C3-46139D97615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65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2095B0-4399-42A6-AD52-03DF8D81922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AF01EE-FD33-4C9F-A70A-40E446DF4B7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0731DB-3EF9-45F8-9822-C4417C556BA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DF56C9-DE88-4E10-B4AE-78FE88383BE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59CF0E-0A5D-4B9E-979B-D116391A7B0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D3699B-D72B-4CDA-AC91-0C02C36A982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73730D-851B-41A1-95DE-D969131A944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9B587D-56E4-4374-934C-6B126B0E62B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5A979-D8CB-4DFC-B744-B27ED5EFC9EF}" type="datetimeFigureOut">
              <a:rPr lang="ru-RU"/>
              <a:pPr>
                <a:defRPr/>
              </a:pPr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1B315-6F3F-4E33-BCD3-D816162697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7C326-FB3B-4216-9F02-1901B857E80D}" type="datetimeFigureOut">
              <a:rPr lang="ru-RU"/>
              <a:pPr>
                <a:defRPr/>
              </a:pPr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95F92-4295-4E34-A245-43397E42A8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7A82C-3C13-4531-A22A-C0DAF08C9BFE}" type="datetimeFigureOut">
              <a:rPr lang="ru-RU"/>
              <a:pPr>
                <a:defRPr/>
              </a:pPr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072E2-1552-4A1A-8AE9-D18DB34C5D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02E34-570C-43CC-9A02-38F04E78672B}" type="datetimeFigureOut">
              <a:rPr lang="ru-RU"/>
              <a:pPr>
                <a:defRPr/>
              </a:pPr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F3BCD-151D-48B1-B045-5CF397FBEA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F03A0-1001-46D2-88F9-D804231DD607}" type="datetimeFigureOut">
              <a:rPr lang="ru-RU"/>
              <a:pPr>
                <a:defRPr/>
              </a:pPr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ED6EF-E34B-471A-B31C-BC5488D1EE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33E4E-D9FC-4186-AAB9-870A7654C2DD}" type="datetimeFigureOut">
              <a:rPr lang="ru-RU"/>
              <a:pPr>
                <a:defRPr/>
              </a:pPr>
              <a:t>16.01.2024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7845A-604F-4A50-88DC-51D56F187B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EB0F5-C368-4260-BF17-FD30EC9A1493}" type="datetimeFigureOut">
              <a:rPr lang="ru-RU"/>
              <a:pPr>
                <a:defRPr/>
              </a:pPr>
              <a:t>16.01.2024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AF0AE-B8E9-478F-9B4A-E041AD178A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F3ECC-EB2F-4C87-863D-9A95E03060EB}" type="datetimeFigureOut">
              <a:rPr lang="ru-RU"/>
              <a:pPr>
                <a:defRPr/>
              </a:pPr>
              <a:t>16.01.2024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79347-9E96-465B-8ACD-E4E57A01B3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EB0F7-7A39-48DE-9788-91053EAA6A81}" type="datetimeFigureOut">
              <a:rPr lang="ru-RU"/>
              <a:pPr>
                <a:defRPr/>
              </a:pPr>
              <a:t>16.01.2024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E7A63-DAF7-4C3F-9967-F10586A093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B3596-19BA-4E9E-9BBE-28E52483E039}" type="datetimeFigureOut">
              <a:rPr lang="ru-RU"/>
              <a:pPr>
                <a:defRPr/>
              </a:pPr>
              <a:t>16.01.2024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6680C-A3BF-43E8-B49A-1A74EA0DA3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53D97-2D51-4311-8291-C72C5E826DEC}" type="datetimeFigureOut">
              <a:rPr lang="ru-RU"/>
              <a:pPr>
                <a:defRPr/>
              </a:pPr>
              <a:t>16.01.2024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69B6F-FC81-42C6-9F8D-DCAB98CD97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103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1038" y="1825625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0699B3-BA2B-46DA-9FBD-928DE42B0D2E}" type="datetimeFigureOut">
              <a:rPr lang="ru-RU"/>
              <a:pPr>
                <a:defRPr/>
              </a:pPr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4E4198-9D77-4BC5-ABB7-F429C5C4EB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https://present5.com/presentation/237366284_438752020/image-9.jpg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2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528638" y="2014538"/>
            <a:ext cx="8848725" cy="2387600"/>
          </a:xfrm>
        </p:spPr>
        <p:txBody>
          <a:bodyPr/>
          <a:lstStyle/>
          <a:p>
            <a:r>
              <a:rPr lang="ru-RU" sz="4000" b="1" smtClean="0">
                <a:solidFill>
                  <a:srgbClr val="008000"/>
                </a:solidFill>
                <a:latin typeface="Bookman Old Style" pitchFamily="18" charset="0"/>
              </a:rPr>
              <a:t>Мастер-класс </a:t>
            </a:r>
            <a:br>
              <a:rPr lang="ru-RU" sz="4000" b="1" smtClean="0">
                <a:solidFill>
                  <a:srgbClr val="008000"/>
                </a:solidFill>
                <a:latin typeface="Bookman Old Style" pitchFamily="18" charset="0"/>
              </a:rPr>
            </a:br>
            <a:r>
              <a:rPr lang="ru-RU" sz="4000" b="1" smtClean="0">
                <a:solidFill>
                  <a:srgbClr val="008000"/>
                </a:solidFill>
                <a:latin typeface="Bookman Old Style" pitchFamily="18" charset="0"/>
              </a:rPr>
              <a:t>для педагогов ДОУ:</a:t>
            </a:r>
            <a:r>
              <a:rPr lang="ru-RU" sz="4800" smtClean="0">
                <a:solidFill>
                  <a:srgbClr val="008000"/>
                </a:solidFill>
                <a:latin typeface="Bookman Old Style" pitchFamily="18" charset="0"/>
              </a:rPr>
              <a:t/>
            </a:r>
            <a:br>
              <a:rPr lang="ru-RU" sz="4800" smtClean="0">
                <a:solidFill>
                  <a:srgbClr val="008000"/>
                </a:solidFill>
                <a:latin typeface="Bookman Old Style" pitchFamily="18" charset="0"/>
              </a:rPr>
            </a:br>
            <a:r>
              <a:rPr lang="ru-RU" sz="4400" b="1" i="1" smtClean="0">
                <a:solidFill>
                  <a:srgbClr val="0000FF"/>
                </a:solidFill>
                <a:latin typeface="Bookman Old Style" pitchFamily="18" charset="0"/>
              </a:rPr>
              <a:t>«Обучение дошкольников звуковому анализу слов»</a:t>
            </a:r>
            <a:br>
              <a:rPr lang="ru-RU" sz="4400" b="1" i="1" smtClean="0">
                <a:solidFill>
                  <a:srgbClr val="0000FF"/>
                </a:solidFill>
                <a:latin typeface="Bookman Old Style" pitchFamily="18" charset="0"/>
              </a:rPr>
            </a:br>
            <a:endParaRPr lang="ru-RU" sz="4400" b="1" i="1" smtClean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>
            <a:off x="1473200" y="82550"/>
            <a:ext cx="71501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latin typeface="Bookman Old Style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400" b="1">
                <a:latin typeface="Bookman Old Style" pitchFamily="18" charset="0"/>
              </a:rPr>
              <a:t>детский сад № 48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56350" y="4402138"/>
            <a:ext cx="53975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  <a:cs typeface="+mn-cs"/>
              </a:rPr>
              <a:t>Подготовила: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 Семёнова А. А.,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учитель-логопед </a:t>
            </a:r>
          </a:p>
        </p:txBody>
      </p:sp>
      <p:sp>
        <p:nvSpPr>
          <p:cNvPr id="14341" name="Прямоугольник 6"/>
          <p:cNvSpPr>
            <a:spLocks noChangeArrowheads="1"/>
          </p:cNvSpPr>
          <p:nvPr/>
        </p:nvSpPr>
        <p:spPr bwMode="auto">
          <a:xfrm>
            <a:off x="3962400" y="6418263"/>
            <a:ext cx="2009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latin typeface="Bookman Old Style" pitchFamily="18" charset="0"/>
              </a:rPr>
              <a:t>п. Мегет, 2024 год</a:t>
            </a:r>
          </a:p>
        </p:txBody>
      </p:sp>
      <p:pic>
        <p:nvPicPr>
          <p:cNvPr id="1026" name="Picture 2" descr="https://present5.com/presentation/237366284_438752020/image-9.jpg"/>
          <p:cNvPicPr>
            <a:picLocks noChangeAspect="1" noChangeArrowheads="1"/>
          </p:cNvPicPr>
          <p:nvPr/>
        </p:nvPicPr>
        <p:blipFill>
          <a:blip r:embed="rId4" r:link="rId5">
            <a:lum bright="-20000" contrast="20000"/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01486" y="4020303"/>
            <a:ext cx="3194077" cy="2397121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FF66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8" name="Picture 2" descr="https://present5.com/presentation/237366284_438752020/image-9.jpg"/>
          <p:cNvPicPr>
            <a:picLocks noChangeAspect="1" noChangeArrowheads="1"/>
          </p:cNvPicPr>
          <p:nvPr/>
        </p:nvPicPr>
        <p:blipFill>
          <a:blip r:embed="rId4" r:link="rId5">
            <a:lum bright="-20000" contrast="20000"/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01486" y="4021827"/>
            <a:ext cx="3194077" cy="2397121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FF66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681038" y="1012825"/>
            <a:ext cx="8543925" cy="1325563"/>
          </a:xfrm>
        </p:spPr>
        <p:txBody>
          <a:bodyPr/>
          <a:lstStyle/>
          <a:p>
            <a:pPr algn="ctr"/>
            <a:r>
              <a:rPr lang="ru-RU" sz="3600" b="1" smtClean="0">
                <a:solidFill>
                  <a:srgbClr val="0000FF"/>
                </a:solidFill>
                <a:latin typeface="Bookman Old Style" pitchFamily="18" charset="0"/>
              </a:rPr>
              <a:t>Первый этап: </a:t>
            </a:r>
            <a:br>
              <a:rPr lang="ru-RU" sz="3600" b="1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3200" b="1" i="1" u="sng" smtClean="0">
                <a:solidFill>
                  <a:srgbClr val="FF0000"/>
                </a:solidFill>
                <a:latin typeface="Bookman Old Style" pitchFamily="18" charset="0"/>
              </a:rPr>
              <a:t>выделение (узнавание) звука </a:t>
            </a:r>
            <a:br>
              <a:rPr lang="ru-RU" sz="3200" b="1" i="1" u="sng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3200" b="1" i="1" u="sng" smtClean="0">
                <a:solidFill>
                  <a:srgbClr val="FF0000"/>
                </a:solidFill>
                <a:latin typeface="Bookman Old Style" pitchFamily="18" charset="0"/>
              </a:rPr>
              <a:t>на фоне слова.</a:t>
            </a:r>
            <a:r>
              <a:rPr lang="ru-RU" sz="3600" b="1" i="1" u="sng" smtClean="0">
                <a:solidFill>
                  <a:srgbClr val="0000FF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3600" b="1" u="sng" smtClean="0">
                <a:latin typeface="Bookman Old Style" pitchFamily="18" charset="0"/>
              </a:rPr>
              <a:t/>
            </a:r>
            <a:br>
              <a:rPr lang="ru-RU" sz="3600" b="1" u="sng" smtClean="0">
                <a:latin typeface="Bookman Old Style" pitchFamily="18" charset="0"/>
              </a:rPr>
            </a:br>
            <a: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</a:br>
            <a:endParaRPr lang="ru-RU" sz="3600" b="1" i="1" u="sng" smtClean="0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81038" y="1692275"/>
            <a:ext cx="8543925" cy="173990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400" b="1" i="1" smtClean="0">
                <a:latin typeface="Bookman Old Style" pitchFamily="18" charset="0"/>
              </a:rPr>
              <a:t>Работа на данном этапе начинается в средней группе в начале учебного года. Дети учатся различать слова с заданным звуком. Педагог начинает переключать внимание детей от семантики слова к его звуковому составу - учит ориентироваться не на смысл слова, а на его звучание. </a:t>
            </a:r>
          </a:p>
        </p:txBody>
      </p:sp>
      <p:pic>
        <p:nvPicPr>
          <p:cNvPr id="28676" name="Picture 2" descr="https://1.bp.blogspot.com/-y25X7qusO9g/Xk6XLQm8SjI/AAAAAAAAAyE/FcOdhS_HtnQRrULHSV6jnAv7wL0bYnwTwCLcBGAsYHQ/w1200-h630-p-k-no-nu/b2c3aa6f1c66d7b612a61dc6059a1e27ff5351d3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47788" y="3935413"/>
            <a:ext cx="5164137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75201-Royalty-Free-RF-Clipart-Illustration-Of-A-Black-And-White-Outline-Of-A-Little-Winter-Boy-Wearing-A-Hat-And-Pointing - копи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48156">
            <a:off x="6942138" y="4037013"/>
            <a:ext cx="2155825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Объект 2"/>
          <p:cNvSpPr>
            <a:spLocks noGrp="1"/>
          </p:cNvSpPr>
          <p:nvPr>
            <p:ph idx="1"/>
          </p:nvPr>
        </p:nvSpPr>
        <p:spPr>
          <a:xfrm>
            <a:off x="1500188" y="1223963"/>
            <a:ext cx="4776787" cy="1741487"/>
          </a:xfrm>
        </p:spPr>
        <p:txBody>
          <a:bodyPr/>
          <a:lstStyle/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Arial" charset="0"/>
              <a:buAutoNum type="arabicPeriod"/>
            </a:pPr>
            <a:r>
              <a:rPr lang="ru-RU" sz="2400" b="1" smtClean="0">
                <a:latin typeface="Bookman Old Style" pitchFamily="18" charset="0"/>
              </a:rPr>
              <a:t>Игра «Поймай звук».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Arial" charset="0"/>
              <a:buAutoNum type="arabicPeriod"/>
            </a:pPr>
            <a:r>
              <a:rPr lang="ru-RU" sz="2400" b="1" smtClean="0">
                <a:solidFill>
                  <a:srgbClr val="008000"/>
                </a:solidFill>
                <a:latin typeface="Bookman Old Style" pitchFamily="18" charset="0"/>
              </a:rPr>
              <a:t>Игра «Три слова».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Arial" charset="0"/>
              <a:buAutoNum type="arabicPeriod"/>
            </a:pPr>
            <a:r>
              <a:rPr lang="ru-RU" sz="2400" b="1" smtClean="0">
                <a:latin typeface="Bookman Old Style" pitchFamily="18" charset="0"/>
              </a:rPr>
              <a:t>Игра «Придумай слово».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Arial" charset="0"/>
              <a:buAutoNum type="arabicPeriod"/>
            </a:pPr>
            <a:r>
              <a:rPr lang="ru-RU" sz="2400" b="1" smtClean="0">
                <a:solidFill>
                  <a:srgbClr val="008000"/>
                </a:solidFill>
                <a:latin typeface="Bookman Old Style" pitchFamily="18" charset="0"/>
              </a:rPr>
              <a:t>Игра «Выделение звука».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Arial" charset="0"/>
              <a:buAutoNum type="arabicPeriod"/>
            </a:pPr>
            <a:r>
              <a:rPr lang="ru-RU" sz="2400" b="1" smtClean="0">
                <a:latin typeface="Bookman Old Style" pitchFamily="18" charset="0"/>
              </a:rPr>
              <a:t>Игра «Цепочка слов».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Arial" charset="0"/>
              <a:buAutoNum type="arabicPeriod"/>
            </a:pPr>
            <a:r>
              <a:rPr lang="ru-RU" sz="2400" b="1" smtClean="0">
                <a:solidFill>
                  <a:srgbClr val="009900"/>
                </a:solidFill>
                <a:latin typeface="Bookman Old Style" pitchFamily="18" charset="0"/>
              </a:rPr>
              <a:t>Игра «Скажи, как я».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1038" y="184150"/>
            <a:ext cx="8543925" cy="1325563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Игры, которые можно использовать на 1 этапе: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60" y="3941486"/>
            <a:ext cx="2454428" cy="183842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7343" r="9960"/>
          <a:stretch/>
        </p:blipFill>
        <p:spPr>
          <a:xfrm>
            <a:off x="6661540" y="4011613"/>
            <a:ext cx="2496614" cy="169816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26" name="Прямоугольник 7"/>
          <p:cNvSpPr>
            <a:spLocks noChangeArrowheads="1"/>
          </p:cNvSpPr>
          <p:nvPr/>
        </p:nvSpPr>
        <p:spPr bwMode="auto">
          <a:xfrm>
            <a:off x="2522538" y="3859213"/>
            <a:ext cx="4953000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0000FF"/>
                </a:solidFill>
                <a:latin typeface="Bookman Old Style" pitchFamily="18" charset="0"/>
              </a:rPr>
              <a:t>Звук [С].</a:t>
            </a:r>
          </a:p>
          <a:p>
            <a:pPr algn="ctr"/>
            <a:r>
              <a:rPr lang="ru-RU" sz="1600" b="1">
                <a:latin typeface="Bookman Old Style" pitchFamily="18" charset="0"/>
              </a:rPr>
              <a:t>А в лесу темным-темно,</a:t>
            </a:r>
          </a:p>
          <a:p>
            <a:pPr algn="ctr"/>
            <a:r>
              <a:rPr lang="ru-RU" sz="1600" b="1">
                <a:latin typeface="Bookman Old Style" pitchFamily="18" charset="0"/>
              </a:rPr>
              <a:t>И все спят в лесу давно,</a:t>
            </a:r>
          </a:p>
          <a:p>
            <a:pPr algn="ctr"/>
            <a:r>
              <a:rPr lang="ru-RU" sz="1600" b="1">
                <a:latin typeface="Bookman Old Style" pitchFamily="18" charset="0"/>
              </a:rPr>
              <a:t>Но сова одна не спит,</a:t>
            </a:r>
          </a:p>
          <a:p>
            <a:pPr algn="ctr"/>
            <a:r>
              <a:rPr lang="ru-RU" sz="1600" b="1">
                <a:latin typeface="Bookman Old Style" pitchFamily="18" charset="0"/>
              </a:rPr>
              <a:t>На сосне сова сидит.</a:t>
            </a:r>
          </a:p>
          <a:p>
            <a:pPr algn="ctr"/>
            <a:r>
              <a:rPr lang="ru-RU" sz="1600" b="1">
                <a:latin typeface="Bookman Old Style" pitchFamily="18" charset="0"/>
              </a:rPr>
              <a:t>В темноте сова сидит,</a:t>
            </a:r>
          </a:p>
          <a:p>
            <a:pPr algn="ctr"/>
            <a:r>
              <a:rPr lang="ru-RU" sz="1600" b="1">
                <a:latin typeface="Bookman Old Style" pitchFamily="18" charset="0"/>
              </a:rPr>
              <a:t>Свысока на лес глядит,</a:t>
            </a:r>
          </a:p>
          <a:p>
            <a:pPr algn="ctr"/>
            <a:r>
              <a:rPr lang="ru-RU" sz="1600" b="1">
                <a:latin typeface="Bookman Old Style" pitchFamily="18" charset="0"/>
              </a:rPr>
              <a:t>А когда совсем стемнеет -</a:t>
            </a:r>
          </a:p>
          <a:p>
            <a:pPr algn="ctr"/>
            <a:r>
              <a:rPr lang="ru-RU" sz="1600" b="1">
                <a:latin typeface="Bookman Old Style" pitchFamily="18" charset="0"/>
              </a:rPr>
              <a:t>На охоту полетит.</a:t>
            </a:r>
          </a:p>
        </p:txBody>
      </p:sp>
      <p:pic>
        <p:nvPicPr>
          <p:cNvPr id="30727" name="Picture 4" descr="https://yt3.ggpht.com/ytc/AKedOLRO9chlE7ssd-HgPuhqL9C6VzQCqYz-n7c2hPjpJA=s900-c-k-c0x00ffffff-no-rj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60975">
            <a:off x="6437313" y="1858963"/>
            <a:ext cx="26797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681038" y="817563"/>
            <a:ext cx="8543925" cy="1325562"/>
          </a:xfrm>
        </p:spPr>
        <p:txBody>
          <a:bodyPr/>
          <a:lstStyle/>
          <a:p>
            <a:pPr algn="ctr"/>
            <a:r>
              <a:rPr lang="ru-RU" sz="3600" b="1" smtClean="0">
                <a:solidFill>
                  <a:srgbClr val="0000FF"/>
                </a:solidFill>
                <a:latin typeface="Bookman Old Style" pitchFamily="18" charset="0"/>
              </a:rPr>
              <a:t>Второй этап: </a:t>
            </a:r>
            <a:br>
              <a:rPr lang="ru-RU" sz="3600" b="1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3200" b="1" i="1" u="sng" smtClean="0">
                <a:solidFill>
                  <a:srgbClr val="FF0000"/>
                </a:solidFill>
                <a:latin typeface="Bookman Old Style" pitchFamily="18" charset="0"/>
              </a:rPr>
              <a:t>определение позиции звука в слове. </a:t>
            </a:r>
            <a:r>
              <a:rPr lang="ru-RU" sz="3600" b="1" i="1" u="sng" smtClean="0">
                <a:solidFill>
                  <a:srgbClr val="0000FF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3600" b="1" u="sng" smtClean="0">
                <a:latin typeface="Bookman Old Style" pitchFamily="18" charset="0"/>
              </a:rPr>
              <a:t/>
            </a:r>
            <a:br>
              <a:rPr lang="ru-RU" sz="3600" b="1" u="sng" smtClean="0">
                <a:latin typeface="Bookman Old Style" pitchFamily="18" charset="0"/>
              </a:rPr>
            </a:br>
            <a: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</a:br>
            <a:endParaRPr lang="ru-RU" sz="3600" b="1" i="1" u="sng" smtClean="0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81038" y="1273175"/>
            <a:ext cx="8543925" cy="173990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000" b="1" i="1" smtClean="0">
                <a:latin typeface="Bookman Old Style" pitchFamily="18" charset="0"/>
              </a:rPr>
              <a:t>Работа на этом этапе начинается в старшей группе: изучение гласных и согласных звуков; дети знакомятся с понятиями «слово», «звук», «буква»; учатся выполнять </a:t>
            </a:r>
            <a:r>
              <a:rPr lang="ru-RU" sz="2000" b="1" u="sng" smtClean="0">
                <a:solidFill>
                  <a:srgbClr val="FF6600"/>
                </a:solidFill>
                <a:latin typeface="Bookman Old Style" pitchFamily="18" charset="0"/>
              </a:rPr>
              <a:t>простые формы звукового анализа: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000" b="1" smtClean="0">
                <a:latin typeface="Bookman Old Style" pitchFamily="18" charset="0"/>
              </a:rPr>
              <a:t>- выделять звука из слова </a:t>
            </a:r>
            <a:r>
              <a:rPr lang="ru-RU" sz="2000" i="1" smtClean="0">
                <a:latin typeface="Bookman Old Style" pitchFamily="18" charset="0"/>
              </a:rPr>
              <a:t>(есть такой звук или нет);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000" b="1" smtClean="0">
                <a:solidFill>
                  <a:srgbClr val="008000"/>
                </a:solidFill>
                <a:latin typeface="Bookman Old Style" pitchFamily="18" charset="0"/>
              </a:rPr>
              <a:t>- выделять первый, последний и звук, стоящий в середине слова;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000" b="1" smtClean="0">
                <a:latin typeface="Bookman Old Style" pitchFamily="18" charset="0"/>
              </a:rPr>
              <a:t>- определять количество звуков в слове;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000" b="1" smtClean="0">
                <a:solidFill>
                  <a:srgbClr val="008000"/>
                </a:solidFill>
                <a:latin typeface="Bookman Old Style" pitchFamily="18" charset="0"/>
              </a:rPr>
              <a:t>- называть позицию звука в слове и т.д.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endParaRPr lang="ru-RU" sz="2400" b="1" i="1" smtClean="0">
              <a:latin typeface="Bookman Old Style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212072" y="4244773"/>
            <a:ext cx="2904698" cy="226614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3" name="Picture 5" descr="75201-Royalty-Free-RF-Clipart-Illustration-Of-A-Black-And-White-Outline-Of-A-Little-Winter-Boy-Wearing-A-Hat-And-Pointing - копи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9588" y="3621088"/>
            <a:ext cx="236537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174625" y="1171575"/>
            <a:ext cx="4778375" cy="173990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400" b="1" u="sng" smtClean="0">
                <a:solidFill>
                  <a:srgbClr val="0000FF"/>
                </a:solidFill>
                <a:latin typeface="Bookman Old Style" pitchFamily="18" charset="0"/>
              </a:rPr>
              <a:t>Игра 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400" b="1" u="sng" smtClean="0">
                <a:solidFill>
                  <a:srgbClr val="0000FF"/>
                </a:solidFill>
                <a:latin typeface="Bookman Old Style" pitchFamily="18" charset="0"/>
              </a:rPr>
              <a:t>«Весёлые певцы».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0875" y="249238"/>
            <a:ext cx="8543925" cy="132556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Игры, которые можно использовать на 2 этапе.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Рисунок 10" descr="У, 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05121" y="4647431"/>
            <a:ext cx="2891572" cy="1946606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951" y="1403826"/>
            <a:ext cx="3872355" cy="290426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822" name="Объект 2"/>
          <p:cNvSpPr txBox="1">
            <a:spLocks/>
          </p:cNvSpPr>
          <p:nvPr/>
        </p:nvSpPr>
        <p:spPr bwMode="auto">
          <a:xfrm>
            <a:off x="-739775" y="4884738"/>
            <a:ext cx="47783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400" b="1" u="sng">
                <a:solidFill>
                  <a:srgbClr val="008000"/>
                </a:solidFill>
                <a:latin typeface="Bookman Old Style" pitchFamily="18" charset="0"/>
              </a:rPr>
              <a:t>Игра</a:t>
            </a:r>
          </a:p>
          <a:p>
            <a:pPr algn="ctr">
              <a:buFont typeface="Arial" charset="0"/>
              <a:buNone/>
            </a:pPr>
            <a:r>
              <a:rPr lang="ru-RU" sz="2400" b="1" u="sng">
                <a:solidFill>
                  <a:srgbClr val="008000"/>
                </a:solidFill>
                <a:latin typeface="Bookman Old Style" pitchFamily="18" charset="0"/>
              </a:rPr>
              <a:t> «Пазлы».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000163" y="2160154"/>
            <a:ext cx="3038294" cy="214793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4" name="Picture 2" descr="https://catherineasquithgallery.com/uploads/posts/2021-02/1613624125_15-p-fon-dlya-prezentatsii-smailiki-19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5013325"/>
            <a:ext cx="1952625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Объект 2"/>
          <p:cNvSpPr>
            <a:spLocks noGrp="1"/>
          </p:cNvSpPr>
          <p:nvPr>
            <p:ph idx="1"/>
          </p:nvPr>
        </p:nvSpPr>
        <p:spPr>
          <a:xfrm>
            <a:off x="2400300" y="1169988"/>
            <a:ext cx="4778375" cy="173990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400" b="1" u="sng" smtClean="0">
                <a:solidFill>
                  <a:srgbClr val="0000FF"/>
                </a:solidFill>
                <a:latin typeface="Bookman Old Style" pitchFamily="18" charset="0"/>
              </a:rPr>
              <a:t>Игра 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400" b="1" u="sng" smtClean="0">
                <a:solidFill>
                  <a:srgbClr val="0000FF"/>
                </a:solidFill>
                <a:latin typeface="Bookman Old Style" pitchFamily="18" charset="0"/>
              </a:rPr>
              <a:t>«Начало, середина, конец».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0875" y="249238"/>
            <a:ext cx="8543925" cy="132556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Игры, которые можно использовать на 2 этапе: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6868" name="Объект 2"/>
          <p:cNvSpPr txBox="1">
            <a:spLocks/>
          </p:cNvSpPr>
          <p:nvPr/>
        </p:nvSpPr>
        <p:spPr bwMode="auto">
          <a:xfrm>
            <a:off x="-454025" y="4275138"/>
            <a:ext cx="47783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000" b="1" u="sng">
                <a:solidFill>
                  <a:srgbClr val="008000"/>
                </a:solidFill>
                <a:latin typeface="Bookman Old Style" pitchFamily="18" charset="0"/>
              </a:rPr>
              <a:t>Игра «Где </a:t>
            </a:r>
          </a:p>
          <a:p>
            <a:pPr algn="ctr">
              <a:buFont typeface="Arial" charset="0"/>
              <a:buNone/>
            </a:pPr>
            <a:r>
              <a:rPr lang="ru-RU" sz="2000" b="1" u="sng">
                <a:solidFill>
                  <a:srgbClr val="008000"/>
                </a:solidFill>
                <a:latin typeface="Bookman Old Style" pitchFamily="18" charset="0"/>
              </a:rPr>
              <a:t>спрятался звук?»</a:t>
            </a:r>
          </a:p>
        </p:txBody>
      </p:sp>
      <p:pic>
        <p:nvPicPr>
          <p:cNvPr id="36869" name="Picture 2" descr="https://catherineasquithgallery.com/uploads/posts/2021-02/1613624125_15-p-fon-dlya-prezentatsii-smailiki-19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9088" y="5281613"/>
            <a:ext cx="1814512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Объект 2"/>
          <p:cNvSpPr txBox="1">
            <a:spLocks/>
          </p:cNvSpPr>
          <p:nvPr/>
        </p:nvSpPr>
        <p:spPr bwMode="auto">
          <a:xfrm>
            <a:off x="5434013" y="4025900"/>
            <a:ext cx="47783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000" b="1" u="sng">
                <a:solidFill>
                  <a:srgbClr val="FF6600"/>
                </a:solidFill>
                <a:latin typeface="Bookman Old Style" pitchFamily="18" charset="0"/>
              </a:rPr>
              <a:t>Игра </a:t>
            </a:r>
          </a:p>
          <a:p>
            <a:pPr algn="ctr">
              <a:buFont typeface="Arial" charset="0"/>
              <a:buNone/>
            </a:pPr>
            <a:r>
              <a:rPr lang="ru-RU" sz="2000" b="1" u="sng">
                <a:solidFill>
                  <a:srgbClr val="FF6600"/>
                </a:solidFill>
                <a:latin typeface="Bookman Old Style" pitchFamily="18" charset="0"/>
              </a:rPr>
              <a:t>«Два короля».</a:t>
            </a:r>
          </a:p>
        </p:txBody>
      </p:sp>
      <p:pic>
        <p:nvPicPr>
          <p:cNvPr id="36871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75063" y="2135188"/>
            <a:ext cx="2268537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700336">
            <a:off x="6415088" y="1917700"/>
            <a:ext cx="258921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5390">
            <a:off x="782638" y="2020888"/>
            <a:ext cx="2332037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Рисунок 13"/>
          <p:cNvPicPr>
            <a:picLocks noChangeAspect="1"/>
          </p:cNvPicPr>
          <p:nvPr/>
        </p:nvPicPr>
        <p:blipFill>
          <a:blip r:embed="rId8"/>
          <a:srcRect l="50708" b="53482"/>
          <a:stretch>
            <a:fillRect/>
          </a:stretch>
        </p:blipFill>
        <p:spPr bwMode="auto">
          <a:xfrm>
            <a:off x="1549400" y="2387600"/>
            <a:ext cx="9318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4" descr="D:\МОИ ДОКУМЕНТЫ\Наглядность для работы\Звуковка\ОГ\Игры по обучению грамоте\ракеты\зеленая на цветном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327456">
            <a:off x="3481388" y="3679825"/>
            <a:ext cx="815975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Рисунок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546413">
            <a:off x="5722938" y="3640138"/>
            <a:ext cx="884237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7" name="Picture 5" descr="D:\МОИ ДОКУМЕНТЫ\Наглядность для работы\Звуковка\ОГ\Игры по обучению грамоте\ракеты\красная на цветном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40250" y="3738563"/>
            <a:ext cx="879475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8" name="Рисунок 1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188" y="5168900"/>
            <a:ext cx="1163637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9" name="Picture 2" descr="https://media.baamboozle.com/uploads/images/145866/1608566982_45587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5213350"/>
            <a:ext cx="2259013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0" name="Рисунок 18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35238" y="5062538"/>
            <a:ext cx="1347787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ttps://st2.depositphotos.com/1526816/10960/v/950/depositphotos_109609600-stock-illustration-three-kings-wearing-crown-and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/>
            </a:extLst>
          </a:blip>
          <a:srcRect r="31721"/>
          <a:stretch/>
        </p:blipFill>
        <p:spPr bwMode="auto">
          <a:xfrm>
            <a:off x="6662303" y="4895557"/>
            <a:ext cx="2289302" cy="171083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681038" y="927100"/>
            <a:ext cx="8543925" cy="1325563"/>
          </a:xfrm>
        </p:spPr>
        <p:txBody>
          <a:bodyPr/>
          <a:lstStyle/>
          <a:p>
            <a:pPr algn="ctr"/>
            <a:r>
              <a:rPr lang="ru-RU" sz="3600" b="1" smtClean="0">
                <a:solidFill>
                  <a:srgbClr val="0000FF"/>
                </a:solidFill>
                <a:latin typeface="Bookman Old Style" pitchFamily="18" charset="0"/>
              </a:rPr>
              <a:t>Третий этап: </a:t>
            </a:r>
            <a:br>
              <a:rPr lang="ru-RU" sz="3600" b="1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3200" b="1" i="1" u="sng" smtClean="0">
                <a:solidFill>
                  <a:srgbClr val="FF0000"/>
                </a:solidFill>
                <a:latin typeface="Bookman Old Style" pitchFamily="18" charset="0"/>
              </a:rPr>
              <a:t>определение последовательности звуков в слове. </a:t>
            </a:r>
            <a:r>
              <a:rPr lang="ru-RU" sz="3600" b="1" i="1" u="sng" smtClean="0">
                <a:solidFill>
                  <a:srgbClr val="0000FF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3600" b="1" u="sng" smtClean="0">
                <a:latin typeface="Bookman Old Style" pitchFamily="18" charset="0"/>
              </a:rPr>
              <a:t/>
            </a:r>
            <a:br>
              <a:rPr lang="ru-RU" sz="3600" b="1" u="sng" smtClean="0">
                <a:latin typeface="Bookman Old Style" pitchFamily="18" charset="0"/>
              </a:rPr>
            </a:br>
            <a: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</a:br>
            <a:endParaRPr lang="ru-RU" sz="3600" b="1" i="1" u="sng" smtClean="0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81038" y="1535113"/>
            <a:ext cx="8543925" cy="173990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000" b="1" i="1" smtClean="0">
                <a:latin typeface="Bookman Old Style" pitchFamily="18" charset="0"/>
              </a:rPr>
              <a:t>Эта форма звукового анализа появляется лишь в процессе специального обучения. Этот этап включает в себя </a:t>
            </a:r>
            <a:r>
              <a:rPr lang="ru-RU" sz="2000" b="1" i="1" u="sng" smtClean="0">
                <a:solidFill>
                  <a:srgbClr val="FF6600"/>
                </a:solidFill>
                <a:latin typeface="Bookman Old Style" pitchFamily="18" charset="0"/>
              </a:rPr>
              <a:t>подэтапы:</a:t>
            </a:r>
            <a:endParaRPr lang="ru-RU" sz="2000" b="1" u="sng" smtClean="0">
              <a:solidFill>
                <a:srgbClr val="FF6600"/>
              </a:solidFill>
              <a:latin typeface="Bookman Old Style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000" b="1" i="1" smtClean="0">
                <a:solidFill>
                  <a:srgbClr val="0000FF"/>
                </a:solidFill>
                <a:latin typeface="Bookman Old Style" pitchFamily="18" charset="0"/>
              </a:rPr>
              <a:t>1) формирование звукового анализа с опорой на вспомогательные средства </a:t>
            </a:r>
            <a:r>
              <a:rPr lang="ru-RU" sz="2000" i="1" smtClean="0">
                <a:latin typeface="Bookman Old Style" pitchFamily="18" charset="0"/>
              </a:rPr>
              <a:t>(картинки, схемы, фишки, буквы)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endParaRPr lang="ru-RU" sz="2400" b="1" i="1" smtClean="0">
              <a:latin typeface="Bookman Old Style" pitchFamily="18" charset="0"/>
            </a:endParaRPr>
          </a:p>
        </p:txBody>
      </p:sp>
      <p:pic>
        <p:nvPicPr>
          <p:cNvPr id="38916" name="Picture 5" descr="75201-Royalty-Free-RF-Clipart-Illustration-Of-A-Black-And-White-Outline-Of-A-Little-Winter-Boy-Wearing-A-Hat-And-Pointing - коп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43629">
            <a:off x="6718300" y="3649663"/>
            <a:ext cx="2365375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https://uprostim.com/wp-content/uploads/2021/05/image030-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471743" y="3220869"/>
            <a:ext cx="2706568" cy="257936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8918" name="Содержимое 3" descr="C:\Users\Пользователь\Pictures\Light Alloy\схема2.jpg"/>
          <p:cNvPicPr>
            <a:picLocks/>
          </p:cNvPicPr>
          <p:nvPr/>
        </p:nvPicPr>
        <p:blipFill>
          <a:blip r:embed="rId6"/>
          <a:srcRect l="22099" t="53763" r="49724" b="33333"/>
          <a:stretch>
            <a:fillRect/>
          </a:stretch>
        </p:blipFill>
        <p:spPr bwMode="auto">
          <a:xfrm>
            <a:off x="3752850" y="5922963"/>
            <a:ext cx="2144713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Объект 2"/>
          <p:cNvSpPr>
            <a:spLocks noGrp="1"/>
          </p:cNvSpPr>
          <p:nvPr>
            <p:ph idx="1"/>
          </p:nvPr>
        </p:nvSpPr>
        <p:spPr>
          <a:xfrm>
            <a:off x="1027113" y="90488"/>
            <a:ext cx="8543925" cy="173990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000" b="1" i="1" smtClean="0">
                <a:latin typeface="Bookman Old Style" pitchFamily="18" charset="0"/>
              </a:rPr>
              <a:t>Для выполнения звукового анализа даются фишки: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000" b="1" i="1" u="sng" smtClean="0">
                <a:solidFill>
                  <a:srgbClr val="FF0000"/>
                </a:solidFill>
                <a:latin typeface="Bookman Old Style" pitchFamily="18" charset="0"/>
              </a:rPr>
              <a:t>красный</a:t>
            </a:r>
            <a:r>
              <a:rPr lang="ru-RU" sz="2000" b="1" i="1" smtClean="0">
                <a:latin typeface="Bookman Old Style" pitchFamily="18" charset="0"/>
              </a:rPr>
              <a:t> - гласный звук,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000" b="1" i="1" u="sng" smtClean="0">
                <a:solidFill>
                  <a:srgbClr val="0000FF"/>
                </a:solidFill>
                <a:latin typeface="Bookman Old Style" pitchFamily="18" charset="0"/>
              </a:rPr>
              <a:t>синий</a:t>
            </a:r>
            <a:r>
              <a:rPr lang="ru-RU" sz="2000" b="1" i="1" smtClean="0">
                <a:latin typeface="Bookman Old Style" pitchFamily="18" charset="0"/>
              </a:rPr>
              <a:t> - твёрдый согласный,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000" b="1" i="1" u="sng" smtClean="0">
                <a:solidFill>
                  <a:srgbClr val="008000"/>
                </a:solidFill>
                <a:latin typeface="Bookman Old Style" pitchFamily="18" charset="0"/>
              </a:rPr>
              <a:t>зелёный</a:t>
            </a:r>
            <a:r>
              <a:rPr lang="ru-RU" sz="2000" b="1" i="1" smtClean="0">
                <a:latin typeface="Bookman Old Style" pitchFamily="18" charset="0"/>
              </a:rPr>
              <a:t> - мягкий согласный.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endParaRPr lang="ru-RU" sz="2400" b="1" i="1" smtClean="0">
              <a:latin typeface="Bookman Old Style" pitchFamily="18" charset="0"/>
            </a:endParaRPr>
          </a:p>
        </p:txBody>
      </p:sp>
      <p:sp>
        <p:nvSpPr>
          <p:cNvPr id="40963" name="Заголовок 2"/>
          <p:cNvSpPr>
            <a:spLocks noGrp="1"/>
          </p:cNvSpPr>
          <p:nvPr>
            <p:ph type="title"/>
          </p:nvPr>
        </p:nvSpPr>
        <p:spPr>
          <a:xfrm>
            <a:off x="655638" y="1501775"/>
            <a:ext cx="8231187" cy="1325563"/>
          </a:xfrm>
        </p:spPr>
        <p:txBody>
          <a:bodyPr/>
          <a:lstStyle/>
          <a:p>
            <a:pPr algn="ctr"/>
            <a:r>
              <a:rPr lang="ru-RU" sz="2000" b="1" smtClean="0">
                <a:latin typeface="Bookman Old Style" pitchFamily="18" charset="0"/>
              </a:rPr>
              <a:t>Материалом для звукового анализа может служить различные предметы: </a:t>
            </a:r>
            <a:r>
              <a:rPr lang="ru-RU" sz="2000" b="1" i="1" smtClean="0">
                <a:solidFill>
                  <a:srgbClr val="FF6600"/>
                </a:solidFill>
                <a:latin typeface="Bookman Old Style" pitchFamily="18" charset="0"/>
              </a:rPr>
              <a:t>это и фишки, скрепки, магнитики, камешки, пуговицы, карандаши, прищепки, мозаика и разные другие предметы красного, синего и зелёного цветов.</a:t>
            </a:r>
          </a:p>
        </p:txBody>
      </p:sp>
      <p:pic>
        <p:nvPicPr>
          <p:cNvPr id="9" name="Picture 8" descr="http://clipart-library.com/newhp/1527199727.png"/>
          <p:cNvPicPr>
            <a:picLocks noChangeAspect="1" noChangeArrowheads="1"/>
          </p:cNvPicPr>
          <p:nvPr/>
        </p:nvPicPr>
        <p:blipFill>
          <a:blip r:embed="rId4" cstate="print"/>
          <a:srcRect t="15120" r="67240" b="49894"/>
          <a:stretch>
            <a:fillRect/>
          </a:stretch>
        </p:blipFill>
        <p:spPr bwMode="auto">
          <a:xfrm>
            <a:off x="3147439" y="3116180"/>
            <a:ext cx="995781" cy="1063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8" descr="http://clipart-library.com/newhp/1527199727.png"/>
          <p:cNvPicPr>
            <a:picLocks noChangeAspect="1" noChangeArrowheads="1"/>
          </p:cNvPicPr>
          <p:nvPr/>
        </p:nvPicPr>
        <p:blipFill>
          <a:blip r:embed="rId4" cstate="print"/>
          <a:srcRect l="68039" t="50399" b="16841"/>
          <a:stretch>
            <a:fillRect/>
          </a:stretch>
        </p:blipFill>
        <p:spPr bwMode="auto">
          <a:xfrm>
            <a:off x="4309324" y="3171529"/>
            <a:ext cx="1031402" cy="1008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8" descr="http://clipart-library.com/newhp/1527199727.png"/>
          <p:cNvPicPr>
            <a:picLocks noChangeAspect="1" noChangeArrowheads="1"/>
          </p:cNvPicPr>
          <p:nvPr/>
        </p:nvPicPr>
        <p:blipFill>
          <a:blip r:embed="rId4" cstate="print"/>
          <a:srcRect l="32466" t="17640" r="34774" b="49894"/>
          <a:stretch>
            <a:fillRect/>
          </a:stretch>
        </p:blipFill>
        <p:spPr bwMode="auto">
          <a:xfrm>
            <a:off x="5506830" y="3171529"/>
            <a:ext cx="1008763" cy="999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2" descr="https://cdn2.static1-sima-land.com/items/1945343/1/700-nw.jpg"/>
          <p:cNvPicPr>
            <a:picLocks noChangeAspect="1" noChangeArrowheads="1"/>
          </p:cNvPicPr>
          <p:nvPr/>
        </p:nvPicPr>
        <p:blipFill>
          <a:blip r:embed="rId5" cstate="print"/>
          <a:srcRect l="2519" t="11950" b="17851"/>
          <a:stretch>
            <a:fillRect/>
          </a:stretch>
        </p:blipFill>
        <p:spPr bwMode="auto">
          <a:xfrm rot="21393515">
            <a:off x="934780" y="3088630"/>
            <a:ext cx="1997055" cy="1438139"/>
          </a:xfrm>
          <a:prstGeom prst="roundRect">
            <a:avLst>
              <a:gd name="adj" fmla="val 16667"/>
            </a:avLst>
          </a:prstGeom>
          <a:ln w="3810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4" descr="https://thumbs.dreamstime.com/b/pins-paper-clips-16331641.jpg"/>
          <p:cNvPicPr>
            <a:picLocks noChangeAspect="1" noChangeArrowheads="1"/>
          </p:cNvPicPr>
          <p:nvPr/>
        </p:nvPicPr>
        <p:blipFill>
          <a:blip r:embed="rId6" cstate="print"/>
          <a:srcRect t="51020" r="72500"/>
          <a:stretch>
            <a:fillRect/>
          </a:stretch>
        </p:blipFill>
        <p:spPr bwMode="auto">
          <a:xfrm>
            <a:off x="4461572" y="4384464"/>
            <a:ext cx="678816" cy="1004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4" descr="https://thumbs.dreamstime.com/b/pins-paper-clips-16331641.jpg"/>
          <p:cNvPicPr>
            <a:picLocks noChangeAspect="1" noChangeArrowheads="1"/>
          </p:cNvPicPr>
          <p:nvPr/>
        </p:nvPicPr>
        <p:blipFill>
          <a:blip r:embed="rId6" cstate="print"/>
          <a:srcRect l="50000" t="51020" r="25291"/>
          <a:stretch>
            <a:fillRect/>
          </a:stretch>
        </p:blipFill>
        <p:spPr bwMode="auto">
          <a:xfrm>
            <a:off x="3656150" y="4458231"/>
            <a:ext cx="631182" cy="1039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4" descr="https://thumbs.dreamstime.com/b/pins-paper-clips-16331641.jpg"/>
          <p:cNvPicPr>
            <a:picLocks noChangeAspect="1" noChangeArrowheads="1"/>
          </p:cNvPicPr>
          <p:nvPr/>
        </p:nvPicPr>
        <p:blipFill>
          <a:blip r:embed="rId6" cstate="print"/>
          <a:srcRect l="72500" t="51020" r="2500"/>
          <a:stretch>
            <a:fillRect/>
          </a:stretch>
        </p:blipFill>
        <p:spPr bwMode="auto">
          <a:xfrm>
            <a:off x="5299108" y="4472103"/>
            <a:ext cx="621566" cy="1011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6" descr="C:\Documents and Settings\Оля\Рабочий стол\мастер-класс фото\DSC03496.JPG"/>
          <p:cNvPicPr>
            <a:picLocks noChangeAspect="1" noChangeArrowheads="1"/>
          </p:cNvPicPr>
          <p:nvPr/>
        </p:nvPicPr>
        <p:blipFill>
          <a:blip r:embed="rId7" cstate="print"/>
          <a:srcRect l="7310" t="9772" r="12277"/>
          <a:stretch>
            <a:fillRect/>
          </a:stretch>
        </p:blipFill>
        <p:spPr bwMode="auto">
          <a:xfrm>
            <a:off x="6548659" y="4926176"/>
            <a:ext cx="2293705" cy="1361887"/>
          </a:xfrm>
          <a:prstGeom prst="roundRect">
            <a:avLst>
              <a:gd name="adj" fmla="val 16667"/>
            </a:avLst>
          </a:prstGeom>
          <a:ln w="38100">
            <a:solidFill>
              <a:srgbClr val="FF66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9" descr="C:\Documents and Settings\Оля\Рабочий стол\мастер-класс фото\DSC03495.JPG"/>
          <p:cNvPicPr>
            <a:picLocks noChangeAspect="1" noChangeArrowheads="1"/>
          </p:cNvPicPr>
          <p:nvPr/>
        </p:nvPicPr>
        <p:blipFill>
          <a:blip r:embed="rId8" cstate="print"/>
          <a:srcRect l="18391" t="12240" r="18260" b="9334"/>
          <a:stretch>
            <a:fillRect/>
          </a:stretch>
        </p:blipFill>
        <p:spPr bwMode="auto">
          <a:xfrm rot="257403">
            <a:off x="7193122" y="3136399"/>
            <a:ext cx="1724198" cy="1392622"/>
          </a:xfrm>
          <a:prstGeom prst="roundRect">
            <a:avLst>
              <a:gd name="adj" fmla="val 16667"/>
            </a:avLst>
          </a:prstGeom>
          <a:ln w="3810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8" descr="C:\Documents and Settings\Оля\Рабочий стол\мастер-класс фото\DSC03497.JPG"/>
          <p:cNvPicPr>
            <a:picLocks noChangeAspect="1" noChangeArrowheads="1"/>
          </p:cNvPicPr>
          <p:nvPr/>
        </p:nvPicPr>
        <p:blipFill>
          <a:blip r:embed="rId9" cstate="print"/>
          <a:srcRect l="12727" t="7806" r="14545" b="3724"/>
          <a:stretch>
            <a:fillRect/>
          </a:stretch>
        </p:blipFill>
        <p:spPr bwMode="auto">
          <a:xfrm>
            <a:off x="4023584" y="5671166"/>
            <a:ext cx="1495755" cy="947311"/>
          </a:xfrm>
          <a:prstGeom prst="roundRect">
            <a:avLst>
              <a:gd name="adj" fmla="val 16667"/>
            </a:avLst>
          </a:prstGeom>
          <a:ln w="3810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87742" y="4926176"/>
            <a:ext cx="2694168" cy="1361887"/>
          </a:xfrm>
          <a:prstGeom prst="roundRect">
            <a:avLst>
              <a:gd name="adj" fmla="val 16667"/>
            </a:avLst>
          </a:prstGeom>
          <a:ln w="38100">
            <a:solidFill>
              <a:srgbClr val="FF66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974725" y="790575"/>
            <a:ext cx="8543925" cy="1325563"/>
          </a:xfrm>
        </p:spPr>
        <p:txBody>
          <a:bodyPr/>
          <a:lstStyle/>
          <a:p>
            <a:pPr algn="ctr"/>
            <a:r>
              <a:rPr lang="ru-RU" sz="3600" b="1" u="sng" smtClean="0">
                <a:solidFill>
                  <a:srgbClr val="0000FF"/>
                </a:solidFill>
                <a:latin typeface="Bookman Old Style" pitchFamily="18" charset="0"/>
              </a:rPr>
              <a:t>Алгоритм выполнения звукового анализа слова:</a:t>
            </a:r>
            <a:r>
              <a:rPr lang="ru-RU" sz="3600" b="1" i="1" u="sng" smtClean="0">
                <a:solidFill>
                  <a:srgbClr val="0000FF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3600" b="1" u="sng" smtClean="0">
                <a:latin typeface="Bookman Old Style" pitchFamily="18" charset="0"/>
              </a:rPr>
              <a:t/>
            </a:r>
            <a:br>
              <a:rPr lang="ru-RU" sz="3600" b="1" u="sng" smtClean="0">
                <a:latin typeface="Bookman Old Style" pitchFamily="18" charset="0"/>
              </a:rPr>
            </a:br>
            <a: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</a:br>
            <a:endParaRPr lang="ru-RU" sz="3600" b="1" i="1" u="sng" smtClean="0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974725" y="1344613"/>
            <a:ext cx="7956550" cy="173990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i="1" smtClean="0">
                <a:latin typeface="Bookman Old Style" pitchFamily="18" charset="0"/>
              </a:rPr>
              <a:t>1. Медленно произнести это слово, выделяя голосом каждый звук и прислушаться, какие звуки есть в этом слове.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i="1" smtClean="0">
                <a:solidFill>
                  <a:srgbClr val="008000"/>
                </a:solidFill>
                <a:latin typeface="Bookman Old Style" pitchFamily="18" charset="0"/>
              </a:rPr>
              <a:t>2. Посчитать сколько звуков в этом слове </a:t>
            </a:r>
            <a:r>
              <a:rPr lang="ru-RU" sz="1800" i="1" smtClean="0">
                <a:solidFill>
                  <a:srgbClr val="008000"/>
                </a:solidFill>
                <a:latin typeface="Bookman Old Style" pitchFamily="18" charset="0"/>
              </a:rPr>
              <a:t>(по схеме).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i="1" smtClean="0">
                <a:latin typeface="Bookman Old Style" pitchFamily="18" charset="0"/>
              </a:rPr>
              <a:t>3. Произнести слово по слогам.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i="1" smtClean="0">
                <a:solidFill>
                  <a:srgbClr val="008000"/>
                </a:solidFill>
                <a:latin typeface="Bookman Old Style" pitchFamily="18" charset="0"/>
              </a:rPr>
              <a:t>4. Найти ударный слог.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i="1" smtClean="0">
                <a:latin typeface="Bookman Old Style" pitchFamily="18" charset="0"/>
              </a:rPr>
              <a:t>5. Назвать первый звук в слове, дать ему характеристику: гласный звук/согласный звук: твердый/мягкий.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i="1" smtClean="0">
                <a:solidFill>
                  <a:srgbClr val="008000"/>
                </a:solidFill>
                <a:latin typeface="Bookman Old Style" pitchFamily="18" charset="0"/>
              </a:rPr>
              <a:t>6. Обозначить звук на схеме символом соответствующего цвета </a:t>
            </a:r>
            <a:r>
              <a:rPr lang="ru-RU" sz="1800" i="1" smtClean="0">
                <a:solidFill>
                  <a:srgbClr val="008000"/>
                </a:solidFill>
                <a:latin typeface="Bookman Old Style" pitchFamily="18" charset="0"/>
              </a:rPr>
              <a:t>(гласный звук – красный цвет, согласный твердый звук – синий квадрат, согласный мягкий звук – зеленый квадрат).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i="1" smtClean="0">
                <a:latin typeface="Bookman Old Style" pitchFamily="18" charset="0"/>
              </a:rPr>
              <a:t>7. Выделить второй звук … </a:t>
            </a:r>
            <a:r>
              <a:rPr lang="ru-RU" sz="1800" i="1" smtClean="0">
                <a:latin typeface="Bookman Old Style" pitchFamily="18" charset="0"/>
              </a:rPr>
              <a:t>(шаги 5-6, и так с каждым звуком слова).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i="1" smtClean="0">
                <a:solidFill>
                  <a:srgbClr val="008000"/>
                </a:solidFill>
                <a:latin typeface="Bookman Old Style" pitchFamily="18" charset="0"/>
              </a:rPr>
              <a:t>8. Назвать слово по схеме целиком.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i="1" smtClean="0">
                <a:latin typeface="Bookman Old Style" pitchFamily="18" charset="0"/>
              </a:rPr>
              <a:t>9. Назвать сколько гласных звуков в слове. Сколько согласных звуков в слове. 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endParaRPr lang="ru-RU" sz="2400" b="1" i="1" smtClean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681038" y="681038"/>
            <a:ext cx="8543925" cy="1325562"/>
          </a:xfrm>
        </p:spPr>
        <p:txBody>
          <a:bodyPr/>
          <a:lstStyle/>
          <a:p>
            <a:pPr algn="ctr"/>
            <a:r>
              <a:rPr lang="ru-RU" sz="3600" b="1" u="sng" smtClean="0">
                <a:solidFill>
                  <a:srgbClr val="0000FF"/>
                </a:solidFill>
                <a:latin typeface="Bookman Old Style" pitchFamily="18" charset="0"/>
              </a:rPr>
              <a:t>Звуковой анализ слова </a:t>
            </a:r>
            <a:r>
              <a:rPr lang="ru-RU" sz="3600" b="1" u="sng" smtClean="0">
                <a:solidFill>
                  <a:srgbClr val="FF0000"/>
                </a:solidFill>
                <a:latin typeface="Bookman Old Style" pitchFamily="18" charset="0"/>
              </a:rPr>
              <a:t>«ДОМ»:</a:t>
            </a:r>
            <a:r>
              <a:rPr lang="ru-RU" sz="3600" b="1" i="1" u="sng" smtClean="0">
                <a:solidFill>
                  <a:srgbClr val="0000FF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3600" b="1" u="sng" smtClean="0">
                <a:latin typeface="Bookman Old Style" pitchFamily="18" charset="0"/>
              </a:rPr>
              <a:t/>
            </a:r>
            <a:br>
              <a:rPr lang="ru-RU" sz="3600" b="1" u="sng" smtClean="0">
                <a:latin typeface="Bookman Old Style" pitchFamily="18" charset="0"/>
              </a:rPr>
            </a:br>
            <a: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</a:br>
            <a:endParaRPr lang="ru-RU" sz="3600" b="1" i="1" u="sng" smtClean="0">
              <a:solidFill>
                <a:srgbClr val="00800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https://uprostim.com/wp-content/uploads/2021/05/image030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602285" y="1105469"/>
            <a:ext cx="4654199" cy="443545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5060" name="Содержимое 3" descr="C:\Users\Пользователь\Pictures\Light Alloy\схема2.jpg"/>
          <p:cNvPicPr>
            <a:picLocks/>
          </p:cNvPicPr>
          <p:nvPr/>
        </p:nvPicPr>
        <p:blipFill>
          <a:blip r:embed="rId5"/>
          <a:srcRect l="22099" t="53763" r="49724" b="33333"/>
          <a:stretch>
            <a:fillRect/>
          </a:stretch>
        </p:blipFill>
        <p:spPr bwMode="auto">
          <a:xfrm>
            <a:off x="3533775" y="5705475"/>
            <a:ext cx="27844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3760788" y="5913438"/>
            <a:ext cx="571500" cy="5715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553075" y="5932488"/>
            <a:ext cx="571500" cy="5715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640263" y="5913438"/>
            <a:ext cx="571500" cy="5715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Объект 2"/>
          <p:cNvSpPr>
            <a:spLocks noGrp="1"/>
          </p:cNvSpPr>
          <p:nvPr>
            <p:ph idx="1"/>
          </p:nvPr>
        </p:nvSpPr>
        <p:spPr>
          <a:xfrm>
            <a:off x="2646363" y="1174750"/>
            <a:ext cx="4778375" cy="173990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400" b="1" u="sng" smtClean="0">
                <a:solidFill>
                  <a:srgbClr val="0000FF"/>
                </a:solidFill>
                <a:latin typeface="Bookman Old Style" pitchFamily="18" charset="0"/>
              </a:rPr>
              <a:t>Игра «Живые звуки».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0875" y="230188"/>
            <a:ext cx="8543925" cy="132556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Игра, которую можно использовать на этом подэтапе: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749300" y="2044700"/>
            <a:ext cx="6302375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400" b="1">
                <a:solidFill>
                  <a:srgbClr val="008000"/>
                </a:solidFill>
                <a:latin typeface="Bookman Old Style" pitchFamily="18" charset="0"/>
              </a:rPr>
              <a:t>Важно: </a:t>
            </a:r>
            <a:r>
              <a:rPr lang="ru-RU" sz="2000" b="1" i="1">
                <a:latin typeface="Bookman Old Style" pitchFamily="18" charset="0"/>
              </a:rPr>
              <a:t>при проведении звукового анализа необходимо обязательно произносить слово вслух. Нужно помнить, что характеризуются не буквы, а звуки слова. Провести звуковой анализ слова - это значит назвать звуки слова в той самой последовательности, в какой они в этом слове находятся.  </a:t>
            </a:r>
          </a:p>
        </p:txBody>
      </p:sp>
      <p:pic>
        <p:nvPicPr>
          <p:cNvPr id="47109" name="Picture 2" descr="https://catherineasquithgallery.com/uploads/posts/2021-02/1613624125_15-p-fon-dlya-prezentatsii-smailiki-19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53250" y="4551363"/>
            <a:ext cx="2259013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681038" y="931863"/>
            <a:ext cx="8543925" cy="1325562"/>
          </a:xfrm>
        </p:spPr>
        <p:txBody>
          <a:bodyPr/>
          <a:lstStyle/>
          <a:p>
            <a:pPr algn="ctr"/>
            <a:r>
              <a:rPr lang="ru-RU" sz="3600" b="1" i="1" u="sng" smtClean="0">
                <a:solidFill>
                  <a:srgbClr val="FF0000"/>
                </a:solidFill>
                <a:latin typeface="Bookman Old Style" pitchFamily="18" charset="0"/>
              </a:rPr>
              <a:t>Звуковой анализ слов, </a:t>
            </a:r>
            <a:br>
              <a:rPr lang="ru-RU" sz="3600" b="1" i="1" u="sng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3600" b="1" smtClean="0">
                <a:solidFill>
                  <a:srgbClr val="0000FF"/>
                </a:solidFill>
                <a:latin typeface="Bookman Old Style" pitchFamily="18" charset="0"/>
              </a:rPr>
              <a:t>как один из важных умений, необходимых ребёнку для успешного обучения чтению и письму в начальной школе.</a:t>
            </a:r>
          </a:p>
        </p:txBody>
      </p:sp>
      <p:sp>
        <p:nvSpPr>
          <p:cNvPr id="16387" name="Объект 2"/>
          <p:cNvSpPr>
            <a:spLocks noGrp="1"/>
          </p:cNvSpPr>
          <p:nvPr>
            <p:ph idx="1"/>
          </p:nvPr>
        </p:nvSpPr>
        <p:spPr>
          <a:xfrm>
            <a:off x="1962150" y="3471863"/>
            <a:ext cx="6013450" cy="2116137"/>
          </a:xfrm>
        </p:spPr>
        <p:txBody>
          <a:bodyPr/>
          <a:lstStyle/>
          <a:p>
            <a:pPr algn="just">
              <a:buFont typeface="Wingdings" pitchFamily="2" charset="2"/>
              <a:buChar char="q"/>
            </a:pPr>
            <a:r>
              <a:rPr lang="ru-RU" sz="3200" b="1" smtClean="0">
                <a:solidFill>
                  <a:srgbClr val="008000"/>
                </a:solidFill>
                <a:latin typeface="Bookman Old Style" pitchFamily="18" charset="0"/>
              </a:rPr>
              <a:t>Физиологический слух</a:t>
            </a:r>
          </a:p>
          <a:p>
            <a:pPr algn="just">
              <a:buFont typeface="Wingdings" pitchFamily="2" charset="2"/>
              <a:buChar char="q"/>
            </a:pPr>
            <a:r>
              <a:rPr lang="ru-RU" sz="3200" b="1" smtClean="0">
                <a:solidFill>
                  <a:srgbClr val="008000"/>
                </a:solidFill>
                <a:latin typeface="Bookman Old Style" pitchFamily="18" charset="0"/>
              </a:rPr>
              <a:t>Музыкальный слух</a:t>
            </a:r>
          </a:p>
          <a:p>
            <a:pPr algn="just">
              <a:buFont typeface="Wingdings" pitchFamily="2" charset="2"/>
              <a:buChar char="q"/>
            </a:pPr>
            <a:r>
              <a:rPr lang="ru-RU" sz="3200" b="1" smtClean="0">
                <a:solidFill>
                  <a:srgbClr val="008000"/>
                </a:solidFill>
                <a:latin typeface="Bookman Old Style" pitchFamily="18" charset="0"/>
              </a:rPr>
              <a:t>Фонематический слух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681038" y="927100"/>
            <a:ext cx="8543925" cy="1325563"/>
          </a:xfrm>
        </p:spPr>
        <p:txBody>
          <a:bodyPr/>
          <a:lstStyle/>
          <a:p>
            <a:pPr algn="ctr"/>
            <a:r>
              <a:rPr lang="ru-RU" sz="3600" b="1" smtClean="0">
                <a:solidFill>
                  <a:srgbClr val="0000FF"/>
                </a:solidFill>
                <a:latin typeface="Bookman Old Style" pitchFamily="18" charset="0"/>
              </a:rPr>
              <a:t>Третий этап: </a:t>
            </a:r>
            <a:br>
              <a:rPr lang="ru-RU" sz="3600" b="1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3200" b="1" i="1" u="sng" smtClean="0">
                <a:solidFill>
                  <a:srgbClr val="FF0000"/>
                </a:solidFill>
                <a:latin typeface="Bookman Old Style" pitchFamily="18" charset="0"/>
              </a:rPr>
              <a:t>определение последовательности звуков в слове. </a:t>
            </a:r>
            <a:r>
              <a:rPr lang="ru-RU" sz="3600" b="1" i="1" u="sng" smtClean="0">
                <a:solidFill>
                  <a:srgbClr val="0000FF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3600" b="1" u="sng" smtClean="0">
                <a:latin typeface="Bookman Old Style" pitchFamily="18" charset="0"/>
              </a:rPr>
              <a:t/>
            </a:r>
            <a:br>
              <a:rPr lang="ru-RU" sz="3600" b="1" u="sng" smtClean="0">
                <a:latin typeface="Bookman Old Style" pitchFamily="18" charset="0"/>
              </a:rPr>
            </a:br>
            <a: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</a:br>
            <a:endParaRPr lang="ru-RU" sz="3600" b="1" i="1" u="sng" smtClean="0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81038" y="1535113"/>
            <a:ext cx="8543925" cy="173990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000" b="1" i="1" smtClean="0">
                <a:solidFill>
                  <a:srgbClr val="0000FF"/>
                </a:solidFill>
                <a:latin typeface="Bookman Old Style" pitchFamily="18" charset="0"/>
              </a:rPr>
              <a:t>2) формирование действия звукового анализа в речевом плане, исключая зрительные опоры, только проговаривание.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000" smtClean="0">
                <a:solidFill>
                  <a:srgbClr val="111111"/>
                </a:solidFill>
                <a:latin typeface="Bookman Old Style" pitchFamily="18" charset="0"/>
                <a:ea typeface="Times New Roman" pitchFamily="18" charset="0"/>
                <a:cs typeface="Arial" charset="0"/>
              </a:rPr>
              <a:t>Слово называется, определяется первый, второй, третий и т. д. звуки, уточняется их количество. </a:t>
            </a:r>
            <a:endParaRPr lang="ru-RU" sz="2000" i="1" smtClean="0">
              <a:latin typeface="Bookman Old Style" pitchFamily="18" charset="0"/>
            </a:endParaRPr>
          </a:p>
        </p:txBody>
      </p:sp>
      <p:pic>
        <p:nvPicPr>
          <p:cNvPr id="49156" name="Picture 5" descr="75201-Royalty-Free-RF-Clipart-Illustration-Of-A-Black-And-White-Outline-Of-A-Little-Winter-Boy-Wearing-A-Hat-And-Pointing - коп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43629">
            <a:off x="6773863" y="3714750"/>
            <a:ext cx="236537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Прямоугольник 2"/>
          <p:cNvSpPr>
            <a:spLocks noChangeArrowheads="1"/>
          </p:cNvSpPr>
          <p:nvPr/>
        </p:nvSpPr>
        <p:spPr bwMode="auto">
          <a:xfrm>
            <a:off x="681038" y="3287713"/>
            <a:ext cx="613092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8000"/>
                </a:solidFill>
                <a:latin typeface="Bookman Old Style" pitchFamily="18" charset="0"/>
              </a:rPr>
              <a:t>Задания:</a:t>
            </a:r>
          </a:p>
          <a:p>
            <a:pPr algn="just"/>
            <a:r>
              <a:rPr lang="ru-RU" b="1">
                <a:latin typeface="Bookman Old Style" pitchFamily="18" charset="0"/>
              </a:rPr>
              <a:t>- «Какой в слове белка второй звук? Какой последний? Какой третий звук? И т. д.» Дети отгадывают, берут фишки, а если знают буквы «выставляют» слово.</a:t>
            </a:r>
          </a:p>
          <a:p>
            <a:pPr algn="just"/>
            <a:r>
              <a:rPr lang="ru-RU" b="1">
                <a:latin typeface="Bookman Old Style" pitchFamily="18" charset="0"/>
              </a:rPr>
              <a:t>- «Подойдите ко мне первый звук [б’], третий звук [л], второй звук [е] и т. д.». Предложить встать по порядку. Задания можно варьировать</a:t>
            </a:r>
            <a:r>
              <a:rPr lang="ru-RU" b="1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681038" y="927100"/>
            <a:ext cx="8543925" cy="1325563"/>
          </a:xfrm>
        </p:spPr>
        <p:txBody>
          <a:bodyPr/>
          <a:lstStyle/>
          <a:p>
            <a:pPr algn="ctr"/>
            <a:r>
              <a:rPr lang="ru-RU" sz="3600" b="1" smtClean="0">
                <a:solidFill>
                  <a:srgbClr val="0000FF"/>
                </a:solidFill>
                <a:latin typeface="Bookman Old Style" pitchFamily="18" charset="0"/>
              </a:rPr>
              <a:t>Третий этап: </a:t>
            </a:r>
            <a:br>
              <a:rPr lang="ru-RU" sz="3600" b="1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3200" b="1" i="1" u="sng" smtClean="0">
                <a:solidFill>
                  <a:srgbClr val="FF0000"/>
                </a:solidFill>
                <a:latin typeface="Bookman Old Style" pitchFamily="18" charset="0"/>
              </a:rPr>
              <a:t>определение последовательности звуков в слове. </a:t>
            </a:r>
            <a:r>
              <a:rPr lang="ru-RU" sz="3600" b="1" i="1" u="sng" smtClean="0">
                <a:solidFill>
                  <a:srgbClr val="0000FF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3600" b="1" u="sng" smtClean="0">
                <a:latin typeface="Bookman Old Style" pitchFamily="18" charset="0"/>
              </a:rPr>
              <a:t/>
            </a:r>
            <a:br>
              <a:rPr lang="ru-RU" sz="3600" b="1" u="sng" smtClean="0">
                <a:latin typeface="Bookman Old Style" pitchFamily="18" charset="0"/>
              </a:rPr>
            </a:br>
            <a: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</a:br>
            <a:endParaRPr lang="ru-RU" sz="3600" b="1" i="1" u="sng" smtClean="0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81038" y="1535113"/>
            <a:ext cx="8543925" cy="173990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000" b="1" i="1" smtClean="0">
                <a:solidFill>
                  <a:srgbClr val="0000FF"/>
                </a:solidFill>
                <a:latin typeface="Bookman Old Style" pitchFamily="18" charset="0"/>
              </a:rPr>
              <a:t>3) формирование действия звукового анализа в умственном плане. 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000" smtClean="0">
                <a:latin typeface="Bookman Old Style" pitchFamily="18" charset="0"/>
              </a:rPr>
              <a:t>На этом этапе дети определяют количество, последовательность и место звуков, не называя слова. </a:t>
            </a: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771525" y="2668588"/>
            <a:ext cx="8543925" cy="1325562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100" b="1" i="1" dirty="0">
                <a:solidFill>
                  <a:srgbClr val="008000"/>
                </a:solidFill>
                <a:latin typeface="Bookman Old Style" panose="02050604050505020204" pitchFamily="18" charset="0"/>
              </a:rPr>
              <a:t>Игры, которые можно использовать на этом подэтапе: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1206" name="Объект 2"/>
          <p:cNvSpPr txBox="1">
            <a:spLocks/>
          </p:cNvSpPr>
          <p:nvPr/>
        </p:nvSpPr>
        <p:spPr bwMode="auto">
          <a:xfrm>
            <a:off x="512763" y="3332163"/>
            <a:ext cx="47783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000" b="1" u="sng">
                <a:solidFill>
                  <a:srgbClr val="0000FF"/>
                </a:solidFill>
                <a:latin typeface="Bookman Old Style" pitchFamily="18" charset="0"/>
              </a:rPr>
              <a:t>Игра «Парашютики»</a:t>
            </a:r>
          </a:p>
        </p:txBody>
      </p:sp>
      <p:pic>
        <p:nvPicPr>
          <p:cNvPr id="51207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2113" y="3835400"/>
            <a:ext cx="1493837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1538" y="3990975"/>
            <a:ext cx="1541462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6963" y="4054475"/>
            <a:ext cx="151765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681038" y="927100"/>
            <a:ext cx="8543925" cy="1325563"/>
          </a:xfrm>
        </p:spPr>
        <p:txBody>
          <a:bodyPr/>
          <a:lstStyle/>
          <a:p>
            <a:pPr algn="ctr"/>
            <a:r>
              <a:rPr lang="ru-RU" sz="2800" b="1" i="1" smtClean="0">
                <a:latin typeface="Bookman Old Style" pitchFamily="18" charset="0"/>
              </a:rPr>
              <a:t>Итак, </a:t>
            </a:r>
            <a:r>
              <a:rPr lang="ru-RU" sz="2800" b="1" u="sng" smtClean="0">
                <a:solidFill>
                  <a:srgbClr val="FF0000"/>
                </a:solidFill>
                <a:latin typeface="Bookman Old Style" pitchFamily="18" charset="0"/>
              </a:rPr>
              <a:t>ВОПРОС:</a:t>
            </a:r>
            <a:r>
              <a:rPr lang="ru-RU" sz="3600" b="1" smtClean="0">
                <a:solidFill>
                  <a:srgbClr val="0000FF"/>
                </a:solidFill>
                <a:latin typeface="Bookman Old Style" pitchFamily="18" charset="0"/>
              </a:rPr>
              <a:t/>
            </a:r>
            <a:br>
              <a:rPr lang="ru-RU" sz="3600" b="1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3200" b="1" smtClean="0">
                <a:solidFill>
                  <a:srgbClr val="0000FF"/>
                </a:solidFill>
                <a:latin typeface="Bookman Old Style" pitchFamily="18" charset="0"/>
              </a:rPr>
              <a:t>Для чего нужен звуковой анализ?????</a:t>
            </a:r>
            <a:r>
              <a:rPr lang="ru-RU" sz="3200" b="1" i="1" u="sng" smtClean="0">
                <a:solidFill>
                  <a:srgbClr val="0000FF"/>
                </a:solidFill>
                <a:latin typeface="Bookman Old Style" pitchFamily="18" charset="0"/>
              </a:rPr>
              <a:t/>
            </a:r>
            <a:br>
              <a:rPr lang="ru-RU" sz="3200" b="1" i="1" u="sng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3600" b="1" u="sng" smtClean="0">
                <a:latin typeface="Bookman Old Style" pitchFamily="18" charset="0"/>
              </a:rPr>
              <a:t/>
            </a:r>
            <a:br>
              <a:rPr lang="ru-RU" sz="3600" b="1" u="sng" smtClean="0">
                <a:latin typeface="Bookman Old Style" pitchFamily="18" charset="0"/>
              </a:rPr>
            </a:br>
            <a: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</a:br>
            <a:endParaRPr lang="ru-RU" sz="3600" b="1" i="1" u="sng" smtClean="0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560388" y="4025900"/>
            <a:ext cx="8543925" cy="174148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b="1" u="sng" smtClean="0">
                <a:solidFill>
                  <a:srgbClr val="FF6600"/>
                </a:solidFill>
                <a:latin typeface="Bookman Old Style" pitchFamily="18" charset="0"/>
              </a:rPr>
              <a:t>ОТВЕТ: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600" b="1" i="1" smtClean="0">
                <a:latin typeface="Bookman Old Style" pitchFamily="18" charset="0"/>
              </a:rPr>
              <a:t>При обучении, как письму, так и чтению, исходным процессом является </a:t>
            </a:r>
            <a:r>
              <a:rPr lang="ru-RU" sz="1600" b="1" i="1" smtClean="0">
                <a:solidFill>
                  <a:srgbClr val="008000"/>
                </a:solidFill>
                <a:latin typeface="Bookman Old Style" pitchFamily="18" charset="0"/>
              </a:rPr>
              <a:t>звуковой анализ устной речи, </a:t>
            </a:r>
            <a:r>
              <a:rPr lang="ru-RU" sz="1600" b="1" i="1" smtClean="0">
                <a:latin typeface="Bookman Old Style" pitchFamily="18" charset="0"/>
              </a:rPr>
              <a:t>то есть мысленное расчленение слова на составляющие его элементы </a:t>
            </a:r>
            <a:r>
              <a:rPr lang="ru-RU" sz="1600" smtClean="0">
                <a:latin typeface="Bookman Old Style" pitchFamily="18" charset="0"/>
              </a:rPr>
              <a:t>(звуки, установление их количества и последовательности). </a:t>
            </a:r>
            <a:r>
              <a:rPr lang="ru-RU" sz="1600" b="1" i="1" smtClean="0">
                <a:latin typeface="Bookman Old Style" pitchFamily="18" charset="0"/>
              </a:rPr>
              <a:t>Перед началом письма ребёнку необходимо произвести анализ слова, однако уже в ходе записывания происходит синтез, то есть мысленное сочетание звуковых элементов в единое целое.Таким образом, обучение письму невозможно 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600" b="1" i="1" smtClean="0">
                <a:latin typeface="Bookman Old Style" pitchFamily="18" charset="0"/>
              </a:rPr>
              <a:t>без формирования звукового анализа. </a:t>
            </a:r>
            <a:endParaRPr lang="ru-RU" sz="1600" smtClean="0">
              <a:latin typeface="Bookman Old Style" pitchFamily="18" charset="0"/>
            </a:endParaRPr>
          </a:p>
        </p:txBody>
      </p:sp>
      <p:pic>
        <p:nvPicPr>
          <p:cNvPr id="14" name="Picture 2" descr="http://cs624816.vk.me/v624816936/38e79/k_dkBOG4cN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014091" y="1588662"/>
            <a:ext cx="3634938" cy="2419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>
          <a:xfrm>
            <a:off x="681038" y="927100"/>
            <a:ext cx="8543925" cy="1325563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rgbClr val="FF0000"/>
                </a:solidFill>
                <a:latin typeface="Bookman Old Style" pitchFamily="18" charset="0"/>
              </a:rPr>
              <a:t>ВЫВОД:</a:t>
            </a:r>
            <a:r>
              <a:rPr lang="ru-RU" sz="3600" b="1" smtClean="0">
                <a:solidFill>
                  <a:srgbClr val="0000FF"/>
                </a:solidFill>
                <a:latin typeface="Bookman Old Style" pitchFamily="18" charset="0"/>
              </a:rPr>
              <a:t/>
            </a:r>
            <a:br>
              <a:rPr lang="ru-RU" sz="3600" b="1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3200" b="1" i="1" u="sng" smtClean="0">
                <a:solidFill>
                  <a:srgbClr val="0000FF"/>
                </a:solidFill>
                <a:latin typeface="Bookman Old Style" pitchFamily="18" charset="0"/>
              </a:rPr>
              <a:t/>
            </a:r>
            <a:br>
              <a:rPr lang="ru-RU" sz="3200" b="1" i="1" u="sng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3600" b="1" u="sng" smtClean="0">
                <a:latin typeface="Bookman Old Style" pitchFamily="18" charset="0"/>
              </a:rPr>
              <a:t/>
            </a:r>
            <a:br>
              <a:rPr lang="ru-RU" sz="3600" b="1" u="sng" smtClean="0">
                <a:latin typeface="Bookman Old Style" pitchFamily="18" charset="0"/>
              </a:rPr>
            </a:br>
            <a: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</a:br>
            <a:endParaRPr lang="ru-RU" sz="3600" b="1" i="1" u="sng" smtClean="0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81038" y="4271963"/>
            <a:ext cx="8543925" cy="173990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000" b="1" i="1" u="sng" smtClean="0">
                <a:solidFill>
                  <a:srgbClr val="008000"/>
                </a:solidFill>
                <a:latin typeface="Bookman Old Style" pitchFamily="18" charset="0"/>
              </a:rPr>
              <a:t>Обучение звуковому анализу </a:t>
            </a:r>
            <a:r>
              <a:rPr lang="ru-RU" sz="1800" b="1" i="1" smtClean="0">
                <a:latin typeface="Bookman Old Style" pitchFamily="18" charset="0"/>
              </a:rPr>
              <a:t>- </a:t>
            </a:r>
            <a:r>
              <a:rPr lang="ru-RU" sz="1800" b="1" smtClean="0">
                <a:latin typeface="Bookman Old Style" pitchFamily="18" charset="0"/>
              </a:rPr>
              <a:t>это сложный процесс для всех детей. Этот навык вырабатывается в ходе систематической работы воспитателей. Осознание звуковой структуры слова и работа по звуковому анализу и синтезу являются необходимой предпосылкой к обучению грамоте. Если у ребёнка в дошкольном возрасте чётко сформировалось понятие о звуках, то ему будет легче в начальной школе при овладении грамотой на начальной ступени образования. </a:t>
            </a:r>
            <a:endParaRPr lang="ru-RU" sz="1800" smtClean="0">
              <a:latin typeface="Bookman Old Style" pitchFamily="18" charset="0"/>
            </a:endParaRPr>
          </a:p>
        </p:txBody>
      </p:sp>
      <p:pic>
        <p:nvPicPr>
          <p:cNvPr id="15362" name="Picture 2" descr="https://1.bp.blogspot.com/-1ug-LPbfu2k/YamieiMtGUI/AAAAAAABH1w/7LwipUE8wWol2EIMXXosMfITb9xEu3zlQCNcBGAsYHQ/s960/%25D0%25B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057110" y="1110369"/>
            <a:ext cx="3791773" cy="284383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>
          <a:xfrm>
            <a:off x="681038" y="898525"/>
            <a:ext cx="8543925" cy="1325563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rgbClr val="0000FF"/>
                </a:solidFill>
                <a:latin typeface="Bookman Old Style" pitchFamily="18" charset="0"/>
              </a:rPr>
              <a:t>Задание №1</a:t>
            </a:r>
            <a:br>
              <a:rPr lang="ru-RU" sz="3200" b="1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Bookman Old Style" pitchFamily="18" charset="0"/>
              </a:rPr>
              <a:t>Соедините понятие и определение.</a:t>
            </a:r>
            <a:r>
              <a:rPr lang="ru-RU" sz="3200" b="1" i="1" u="sng" smtClean="0">
                <a:solidFill>
                  <a:srgbClr val="0000FF"/>
                </a:solidFill>
                <a:latin typeface="Bookman Old Style" pitchFamily="18" charset="0"/>
              </a:rPr>
              <a:t/>
            </a:r>
            <a:br>
              <a:rPr lang="ru-RU" sz="3200" b="1" i="1" u="sng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3600" b="1" u="sng" smtClean="0">
                <a:latin typeface="Bookman Old Style" pitchFamily="18" charset="0"/>
              </a:rPr>
              <a:t/>
            </a:r>
            <a:br>
              <a:rPr lang="ru-RU" sz="3600" b="1" u="sng" smtClean="0">
                <a:latin typeface="Bookman Old Style" pitchFamily="18" charset="0"/>
              </a:rPr>
            </a:br>
            <a: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</a:br>
            <a:endParaRPr lang="ru-RU" sz="3600" b="1" i="1" u="sng" smtClean="0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860425" y="1689100"/>
            <a:ext cx="8023225" cy="173990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i="1" u="sng" smtClean="0">
                <a:solidFill>
                  <a:srgbClr val="008000"/>
                </a:solidFill>
                <a:latin typeface="Bookman Old Style" pitchFamily="18" charset="0"/>
              </a:rPr>
              <a:t>Звуковой анализ –….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endParaRPr lang="ru-RU" sz="1800" b="1" smtClean="0">
              <a:latin typeface="Bookman Old Style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smtClean="0">
                <a:latin typeface="Bookman Old Style" pitchFamily="18" charset="0"/>
              </a:rPr>
              <a:t>…. это последовательность символов (согласных и гласных звуков), выложенных в том порядке, что и звуки в слове).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endParaRPr lang="ru-RU" sz="2000" b="1" u="sng" smtClean="0">
              <a:latin typeface="Bookman Old Style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000" b="1" i="1" u="sng" smtClean="0">
                <a:solidFill>
                  <a:srgbClr val="008000"/>
                </a:solidFill>
                <a:latin typeface="Bookman Old Style" pitchFamily="18" charset="0"/>
              </a:rPr>
              <a:t>Звуковая схема слова –  …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endParaRPr lang="ru-RU" sz="1800" b="1" smtClean="0">
              <a:latin typeface="Bookman Old Style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smtClean="0">
                <a:latin typeface="Bookman Old Style" pitchFamily="18" charset="0"/>
              </a:rPr>
              <a:t>…. это: 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smtClean="0">
                <a:latin typeface="Bookman Old Style" pitchFamily="18" charset="0"/>
              </a:rPr>
              <a:t>1. последовательное выделение отдельных звуков в слове; 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smtClean="0">
                <a:latin typeface="Bookman Old Style" pitchFamily="18" charset="0"/>
              </a:rPr>
              <a:t>2. определение порядка и количества звуков в слове; 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smtClean="0">
                <a:latin typeface="Bookman Old Style" pitchFamily="18" charset="0"/>
              </a:rPr>
              <a:t>3. различение звуков по их качественным характеристикам (гласный-согласный, твёрдый-мягкий, глухой-звонкий;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smtClean="0">
                <a:latin typeface="Bookman Old Style" pitchFamily="18" charset="0"/>
              </a:rPr>
              <a:t>4. нахождение ударного слога и звука в слове;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smtClean="0">
                <a:latin typeface="Bookman Old Style" pitchFamily="18" charset="0"/>
              </a:rPr>
              <a:t>5. ориентировка в ССС.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941388" y="1692275"/>
            <a:ext cx="7983537" cy="158750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smtClean="0">
                <a:latin typeface="Bookman Old Style" pitchFamily="18" charset="0"/>
              </a:rPr>
              <a:t>1. Обозначаем звук на схеме символом соответствующего цвета.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smtClean="0">
                <a:latin typeface="Bookman Old Style" pitchFamily="18" charset="0"/>
              </a:rPr>
              <a:t>2. Считаем сколько звуков в этом слове (по схеме).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smtClean="0">
                <a:latin typeface="Bookman Old Style" pitchFamily="18" charset="0"/>
              </a:rPr>
              <a:t>3. Произносим слово по слогам.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smtClean="0">
                <a:latin typeface="Bookman Old Style" pitchFamily="18" charset="0"/>
              </a:rPr>
              <a:t>4. Медленно произносим это слово, выделяя голосом каждый звук и прислушиваемся, какие звуки есть в этом слове.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smtClean="0">
                <a:latin typeface="Bookman Old Style" pitchFamily="18" charset="0"/>
              </a:rPr>
              <a:t>5. Называем сколько всего звуков в слове? Сколько гласных? Какие? Сколько согласных звуков в слове? Какие?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smtClean="0">
                <a:latin typeface="Bookman Old Style" pitchFamily="18" charset="0"/>
              </a:rPr>
              <a:t>6. Выделяем первый звук в слове, даём ему характеристику.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smtClean="0">
                <a:latin typeface="Bookman Old Style" pitchFamily="18" charset="0"/>
              </a:rPr>
              <a:t>7. Находим ударный слог.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smtClean="0">
                <a:latin typeface="Bookman Old Style" pitchFamily="18" charset="0"/>
              </a:rPr>
              <a:t>8. Выделяем второй звук в слове, даём ему характеристику (и так все звуки).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800" b="1" smtClean="0">
                <a:latin typeface="Bookman Old Style" pitchFamily="18" charset="0"/>
              </a:rPr>
              <a:t>9. Называем слово по схеме целиком.</a:t>
            </a:r>
          </a:p>
        </p:txBody>
      </p:sp>
      <p:sp>
        <p:nvSpPr>
          <p:cNvPr id="59395" name="Заголовок 1"/>
          <p:cNvSpPr txBox="1">
            <a:spLocks/>
          </p:cNvSpPr>
          <p:nvPr/>
        </p:nvSpPr>
        <p:spPr bwMode="auto">
          <a:xfrm>
            <a:off x="779463" y="976313"/>
            <a:ext cx="8543925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3200" b="1">
                <a:solidFill>
                  <a:srgbClr val="0000FF"/>
                </a:solidFill>
                <a:latin typeface="Bookman Old Style" pitchFamily="18" charset="0"/>
              </a:rPr>
              <a:t>Задание №2</a:t>
            </a:r>
            <a:br>
              <a:rPr lang="ru-RU" sz="3200" b="1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2400" b="1" i="1">
                <a:solidFill>
                  <a:srgbClr val="FF0000"/>
                </a:solidFill>
                <a:latin typeface="Bookman Old Style" pitchFamily="18" charset="0"/>
              </a:rPr>
              <a:t>Восстановить алгоритм звукового анализа слова.</a:t>
            </a:r>
            <a:r>
              <a:rPr lang="ru-RU" sz="3200" b="1" i="1" u="sng">
                <a:solidFill>
                  <a:srgbClr val="0000FF"/>
                </a:solidFill>
                <a:latin typeface="Bookman Old Style" pitchFamily="18" charset="0"/>
              </a:rPr>
              <a:t/>
            </a:r>
            <a:br>
              <a:rPr lang="ru-RU" sz="3200" b="1" i="1" u="sng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3600" b="1" i="1" u="sng">
                <a:latin typeface="Bookman Old Style" pitchFamily="18" charset="0"/>
              </a:rPr>
              <a:t/>
            </a:r>
            <a:br>
              <a:rPr lang="ru-RU" sz="3600" b="1" i="1" u="sng">
                <a:latin typeface="Bookman Old Style" pitchFamily="18" charset="0"/>
              </a:rPr>
            </a:br>
            <a:r>
              <a:rPr lang="ru-RU" sz="3600" b="1" i="1" u="sng">
                <a:solidFill>
                  <a:srgbClr val="008000"/>
                </a:solidFill>
                <a:latin typeface="Bookman Old Style" pitchFamily="18" charset="0"/>
              </a:rPr>
              <a:t/>
            </a:r>
            <a:br>
              <a:rPr lang="ru-RU" sz="3600" b="1" i="1" u="sng">
                <a:solidFill>
                  <a:srgbClr val="008000"/>
                </a:solidFill>
                <a:latin typeface="Bookman Old Style" pitchFamily="18" charset="0"/>
              </a:rPr>
            </a:br>
            <a:endParaRPr lang="ru-RU" sz="3600" b="1" i="1" u="sng">
              <a:solidFill>
                <a:srgbClr val="008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Рисунок 4"/>
          <p:cNvPicPr>
            <a:picLocks noChangeAspect="1"/>
          </p:cNvPicPr>
          <p:nvPr/>
        </p:nvPicPr>
        <p:blipFill>
          <a:blip r:embed="rId4"/>
          <a:srcRect l="7439" t="7465" r="833" b="21985"/>
          <a:stretch>
            <a:fillRect/>
          </a:stretch>
        </p:blipFill>
        <p:spPr bwMode="auto">
          <a:xfrm>
            <a:off x="638175" y="-42863"/>
            <a:ext cx="8150225" cy="529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/>
            </a:extLst>
          </a:blip>
          <a:srcRect l="40934" t="5499"/>
          <a:stretch/>
        </p:blipFill>
        <p:spPr>
          <a:xfrm>
            <a:off x="5972935" y="3990622"/>
            <a:ext cx="2651777" cy="2782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52607" y="621775"/>
            <a:ext cx="7400784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3491" name="Рисунок 10"/>
          <p:cNvPicPr>
            <a:picLocks noChangeAspect="1"/>
          </p:cNvPicPr>
          <p:nvPr/>
        </p:nvPicPr>
        <p:blipFill>
          <a:blip r:embed="rId4"/>
          <a:srcRect b="4907"/>
          <a:stretch>
            <a:fillRect/>
          </a:stretch>
        </p:blipFill>
        <p:spPr bwMode="auto">
          <a:xfrm>
            <a:off x="609600" y="87313"/>
            <a:ext cx="8669338" cy="666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52607" y="621775"/>
            <a:ext cx="7400784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ВНИМАНИЕ.</a:t>
            </a:r>
            <a:r>
              <a:rPr lang="ru-RU" sz="6000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5539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50988" y="2417763"/>
            <a:ext cx="68040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681038" y="782638"/>
            <a:ext cx="8543925" cy="1325562"/>
          </a:xfrm>
        </p:spPr>
        <p:txBody>
          <a:bodyPr/>
          <a:lstStyle/>
          <a:p>
            <a:pPr algn="ctr"/>
            <a:r>
              <a:rPr lang="ru-RU" sz="3600" b="1" smtClean="0">
                <a:solidFill>
                  <a:srgbClr val="008000"/>
                </a:solidFill>
                <a:latin typeface="Bookman Old Style" pitchFamily="18" charset="0"/>
              </a:rPr>
              <a:t>Развитие</a:t>
            </a:r>
            <a:r>
              <a:rPr lang="ru-RU" sz="3600" b="1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3600" b="1" i="1" u="sng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3600" b="1" i="1" u="sng" smtClean="0">
                <a:solidFill>
                  <a:srgbClr val="FF0000"/>
                </a:solidFill>
                <a:latin typeface="Bookman Old Style" pitchFamily="18" charset="0"/>
              </a:rPr>
              <a:t>ФОНЕМАТИЧЕСКОГО СЛУХА </a:t>
            </a:r>
            <a:r>
              <a:rPr lang="ru-RU" sz="3600" b="1" i="1" smtClean="0">
                <a:solidFill>
                  <a:srgbClr val="FF0000"/>
                </a:solidFill>
                <a:latin typeface="Bookman Old Style" pitchFamily="18" charset="0"/>
              </a:rPr>
              <a:t>– </a:t>
            </a:r>
            <a:r>
              <a:rPr lang="ru-RU" sz="3600" b="1" smtClean="0">
                <a:solidFill>
                  <a:srgbClr val="008000"/>
                </a:solidFill>
                <a:latin typeface="Bookman Old Style" pitchFamily="18" charset="0"/>
              </a:rPr>
              <a:t>главное условие успешного обучения в школе. </a:t>
            </a:r>
            <a:r>
              <a:rPr lang="ru-RU" sz="3600" b="1" i="1" u="sng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FF0000"/>
                </a:solidFill>
                <a:latin typeface="Bookman Old Style" pitchFamily="18" charset="0"/>
              </a:rPr>
            </a:br>
            <a:endParaRPr lang="ru-RU" sz="3600" b="1" i="1" u="sng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8838" y="2338388"/>
            <a:ext cx="7294562" cy="1703387"/>
          </a:xfrm>
        </p:spPr>
        <p:txBody>
          <a:bodyPr rtlCol="0">
            <a:noAutofit/>
          </a:bodyPr>
          <a:lstStyle/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>
                <a:latin typeface="Bookman Old Style" panose="02050604050505020204" pitchFamily="18" charset="0"/>
              </a:rPr>
              <a:t>Это необходимо для:</a:t>
            </a:r>
          </a:p>
          <a:p>
            <a:pPr mar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b="1" dirty="0">
                <a:latin typeface="Bookman Old Style" panose="02050604050505020204" pitchFamily="18" charset="0"/>
              </a:rPr>
              <a:t> </a:t>
            </a:r>
            <a:r>
              <a:rPr lang="ru-RU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обучения чтению;</a:t>
            </a:r>
          </a:p>
          <a:p>
            <a:pPr mar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b="1" dirty="0">
                <a:latin typeface="Bookman Old Style" panose="020506040505050202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грамотного письма в школе;</a:t>
            </a:r>
          </a:p>
          <a:p>
            <a:pPr mar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b="1" dirty="0">
                <a:latin typeface="Bookman Old Style" panose="02050604050505020204" pitchFamily="18" charset="0"/>
              </a:rPr>
              <a:t> </a:t>
            </a:r>
            <a:r>
              <a:rPr lang="ru-RU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изучения</a:t>
            </a:r>
            <a:r>
              <a:rPr lang="ru-RU" b="1" dirty="0">
                <a:latin typeface="Bookman Old Style" panose="02050604050505020204" pitchFamily="18" charset="0"/>
              </a:rPr>
              <a:t> </a:t>
            </a:r>
            <a:r>
              <a:rPr lang="ru-RU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родного языка.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130" y="4272387"/>
            <a:ext cx="3340228" cy="222594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3" name="Picture 5" descr="75201-Royalty-Free-RF-Clipart-Illustration-Of-A-Black-And-White-Outline-Of-A-Little-Winter-Boy-Wearing-A-Hat-And-Pointing - коп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17206">
            <a:off x="6827838" y="3603625"/>
            <a:ext cx="236537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681038" y="1219200"/>
            <a:ext cx="8543925" cy="1325563"/>
          </a:xfrm>
        </p:spPr>
        <p:txBody>
          <a:bodyPr/>
          <a:lstStyle/>
          <a:p>
            <a:pPr algn="ctr"/>
            <a:r>
              <a:rPr lang="ru-RU" sz="3600" smtClean="0">
                <a:latin typeface="Bookman Old Style" pitchFamily="18" charset="0"/>
              </a:rPr>
              <a:t>Психолог Даниил Борисович Эльконин: </a:t>
            </a:r>
            <a:r>
              <a:rPr lang="ru-RU" sz="3600" b="1" i="1" u="sng" smtClean="0">
                <a:solidFill>
                  <a:srgbClr val="0000FF"/>
                </a:solidFill>
                <a:latin typeface="Bookman Old Style" pitchFamily="18" charset="0"/>
              </a:rPr>
              <a:t>«…чтение — есть воссоздание звуковой формы слова по его графической (буквенной) модели…» </a:t>
            </a:r>
            <a:r>
              <a:rPr lang="ru-RU" sz="3600" b="1" i="1" u="sng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FF0000"/>
                </a:solidFill>
                <a:latin typeface="Bookman Old Style" pitchFamily="18" charset="0"/>
              </a:rPr>
            </a:br>
            <a:endParaRPr lang="ru-RU" sz="3600" b="1" i="1" u="sng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952" y="3247873"/>
            <a:ext cx="4788090" cy="316596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681038" y="84138"/>
            <a:ext cx="8543925" cy="1325562"/>
          </a:xfrm>
        </p:spPr>
        <p:txBody>
          <a:bodyPr/>
          <a:lstStyle/>
          <a:p>
            <a:pPr algn="ctr"/>
            <a:r>
              <a:rPr lang="ru-RU" sz="3600" b="1" i="1" u="sng" smtClean="0">
                <a:solidFill>
                  <a:srgbClr val="FF0000"/>
                </a:solidFill>
                <a:latin typeface="Bookman Old Style" pitchFamily="18" charset="0"/>
              </a:rPr>
              <a:t>Звуковой анализ слова</a:t>
            </a:r>
            <a:r>
              <a:rPr lang="ru-RU" sz="3600" b="1" i="1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3200" b="1" smtClean="0">
                <a:latin typeface="Bookman Old Style" pitchFamily="18" charset="0"/>
              </a:rPr>
              <a:t>– это …..? </a:t>
            </a:r>
            <a:r>
              <a:rPr lang="ru-RU" sz="3600" b="1" i="1" u="sng" smtClean="0">
                <a:latin typeface="Bookman Old Style" pitchFamily="18" charset="0"/>
              </a:rPr>
              <a:t/>
            </a:r>
            <a:br>
              <a:rPr lang="ru-RU" sz="3600" b="1" i="1" u="sng" smtClean="0">
                <a:latin typeface="Bookman Old Style" pitchFamily="18" charset="0"/>
              </a:rPr>
            </a:br>
            <a:endParaRPr lang="ru-RU" sz="3600" b="1" i="1" u="sng" smtClean="0">
              <a:latin typeface="Bookman Old Style" pitchFamily="18" charset="0"/>
            </a:endParaRPr>
          </a:p>
        </p:txBody>
      </p:sp>
      <p:pic>
        <p:nvPicPr>
          <p:cNvPr id="19459" name="Picture 2" descr="https://avatars.mds.yandex.net/get-zen_doc/1107063/pub_5e7b5acd63917b3f93e1d1a1_5e7b5e02908e6547756c09c6/scale_120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90888" y="777875"/>
            <a:ext cx="33464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92150" y="3429000"/>
            <a:ext cx="8543925" cy="1703388"/>
          </a:xfrm>
        </p:spPr>
        <p:txBody>
          <a:bodyPr rtlCol="0">
            <a:noAutofit/>
          </a:bodyPr>
          <a:lstStyle/>
          <a:p>
            <a:pPr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0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 последовательное выделение отдельных звуков в слове; </a:t>
            </a:r>
          </a:p>
          <a:p>
            <a:pPr mar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0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dirty="0">
                <a:solidFill>
                  <a:srgbClr val="008000"/>
                </a:solidFill>
                <a:latin typeface="Bookman Old Style" panose="02050604050505020204" pitchFamily="18" charset="0"/>
              </a:rPr>
              <a:t>определение порядка и количества звуков в слове; </a:t>
            </a:r>
          </a:p>
          <a:p>
            <a:pPr mar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0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 различение звуков по их качественным характеристикам (гласный-согласный, твёрдый-мягкий, глухой-звонкий;</a:t>
            </a:r>
          </a:p>
          <a:p>
            <a:pPr mar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000" b="1" dirty="0">
                <a:solidFill>
                  <a:srgbClr val="008000"/>
                </a:solidFill>
                <a:latin typeface="Bookman Old Style" panose="02050604050505020204" pitchFamily="18" charset="0"/>
              </a:rPr>
              <a:t> нахождение ударного слога и звука в слове;</a:t>
            </a:r>
          </a:p>
          <a:p>
            <a:pPr mar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0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 ориентировка в ССС.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681038" y="5638800"/>
            <a:ext cx="8393112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buFont typeface="Arial" charset="0"/>
              <a:buNone/>
            </a:pPr>
            <a:r>
              <a:rPr lang="ru-RU" sz="2000" b="1" i="1" u="sng">
                <a:solidFill>
                  <a:srgbClr val="FF0000"/>
                </a:solidFill>
                <a:latin typeface="Bookman Old Style" pitchFamily="18" charset="0"/>
              </a:rPr>
              <a:t>Звуковая схема слова </a:t>
            </a:r>
            <a:r>
              <a:rPr lang="ru-RU" sz="2000">
                <a:latin typeface="Bookman Old Style" pitchFamily="18" charset="0"/>
              </a:rPr>
              <a:t>– это последовательность символов (согласных и гласных звуков), выложенных в том порядке, что и звуки в слове.</a:t>
            </a:r>
            <a:endParaRPr lang="ru-RU" sz="2000">
              <a:solidFill>
                <a:srgbClr val="0000FF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681038" y="357188"/>
            <a:ext cx="8543925" cy="1325562"/>
          </a:xfrm>
        </p:spPr>
        <p:txBody>
          <a:bodyPr/>
          <a:lstStyle/>
          <a:p>
            <a:pPr algn="ctr"/>
            <a:r>
              <a:rPr lang="ru-RU" sz="3600" b="1" u="sng" smtClean="0">
                <a:latin typeface="Bookman Old Style" pitchFamily="18" charset="0"/>
              </a:rPr>
              <a:t>Блиц-опрос </a:t>
            </a:r>
            <a:br>
              <a:rPr lang="ru-RU" sz="3600" b="1" u="sng" smtClean="0">
                <a:latin typeface="Bookman Old Style" pitchFamily="18" charset="0"/>
              </a:rPr>
            </a:br>
            <a:r>
              <a:rPr lang="ru-RU" sz="3600" b="1" u="sng" smtClean="0">
                <a:solidFill>
                  <a:srgbClr val="008000"/>
                </a:solidFill>
                <a:latin typeface="Bookman Old Style" pitchFamily="18" charset="0"/>
              </a:rPr>
              <a:t>«Звуки и буквы».</a:t>
            </a:r>
            <a: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</a:br>
            <a:endParaRPr lang="ru-RU" sz="3600" b="1" i="1" u="sng" smtClean="0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5100638" y="1490663"/>
            <a:ext cx="3384550" cy="1703387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7200" b="1" i="1" u="sng" smtClean="0">
                <a:latin typeface="Bookman Old Style" pitchFamily="18" charset="0"/>
              </a:rPr>
              <a:t>Звуки</a:t>
            </a:r>
          </a:p>
        </p:txBody>
      </p:sp>
      <p:pic>
        <p:nvPicPr>
          <p:cNvPr id="20484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4863" y="1604963"/>
            <a:ext cx="3192462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 descr="https://phonoteka.org/uploads/posts/2021-05/1620135062_57-phonoteka_org-p-strelka-fon-6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738291">
            <a:off x="7292182" y="2870994"/>
            <a:ext cx="722312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4" descr="https://phonoteka.org/uploads/posts/2021-05/1620135062_57-phonoteka_org-p-strelka-fon-6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350348">
            <a:off x="5454650" y="2870200"/>
            <a:ext cx="7239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Заголовок 1"/>
          <p:cNvSpPr txBox="1">
            <a:spLocks/>
          </p:cNvSpPr>
          <p:nvPr/>
        </p:nvSpPr>
        <p:spPr bwMode="auto">
          <a:xfrm>
            <a:off x="3584575" y="3151188"/>
            <a:ext cx="330200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3600" b="1" u="sng">
                <a:solidFill>
                  <a:srgbClr val="FF0000"/>
                </a:solidFill>
                <a:latin typeface="Bookman Old Style" pitchFamily="18" charset="0"/>
              </a:rPr>
              <a:t>Гласные</a:t>
            </a:r>
            <a:r>
              <a:rPr lang="ru-RU" sz="3600" b="1" i="1" u="sng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ru-RU" sz="3600" b="1" i="1" u="sng">
                <a:solidFill>
                  <a:srgbClr val="FF0000"/>
                </a:solidFill>
                <a:latin typeface="Bookman Old Style" pitchFamily="18" charset="0"/>
              </a:rPr>
            </a:br>
            <a:endParaRPr lang="ru-RU" sz="3600" b="1" i="1" u="sng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20488" name="Заголовок 1"/>
          <p:cNvSpPr txBox="1">
            <a:spLocks/>
          </p:cNvSpPr>
          <p:nvPr/>
        </p:nvSpPr>
        <p:spPr bwMode="auto">
          <a:xfrm>
            <a:off x="6284913" y="3157538"/>
            <a:ext cx="330200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3600" b="1" u="sng">
                <a:solidFill>
                  <a:srgbClr val="0000FF"/>
                </a:solidFill>
                <a:latin typeface="Bookman Old Style" pitchFamily="18" charset="0"/>
              </a:rPr>
              <a:t>Согласные</a:t>
            </a:r>
            <a:r>
              <a:rPr lang="ru-RU" sz="3600" b="1" i="1" u="sng">
                <a:latin typeface="Bookman Old Style" pitchFamily="18" charset="0"/>
              </a:rPr>
              <a:t/>
            </a:r>
            <a:br>
              <a:rPr lang="ru-RU" sz="3600" b="1" i="1" u="sng">
                <a:latin typeface="Bookman Old Style" pitchFamily="18" charset="0"/>
              </a:rPr>
            </a:br>
            <a:endParaRPr lang="ru-RU" sz="3600" b="1" i="1" u="sng">
              <a:latin typeface="Bookman Old Style" pitchFamily="18" charset="0"/>
            </a:endParaRPr>
          </a:p>
        </p:txBody>
      </p:sp>
      <p:pic>
        <p:nvPicPr>
          <p:cNvPr id="20489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41963" y="3862388"/>
            <a:ext cx="2243137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681038" y="357188"/>
            <a:ext cx="8543925" cy="1325562"/>
          </a:xfrm>
        </p:spPr>
        <p:txBody>
          <a:bodyPr/>
          <a:lstStyle/>
          <a:p>
            <a:pPr algn="ctr"/>
            <a:r>
              <a:rPr lang="ru-RU" sz="3600" b="1" u="sng" smtClean="0">
                <a:latin typeface="Bookman Old Style" pitchFamily="18" charset="0"/>
              </a:rPr>
              <a:t>Блиц-опрос </a:t>
            </a:r>
            <a:r>
              <a:rPr lang="ru-RU" sz="3600" b="1" u="sng" smtClean="0">
                <a:solidFill>
                  <a:srgbClr val="0000FF"/>
                </a:solidFill>
                <a:latin typeface="Bookman Old Style" pitchFamily="18" charset="0"/>
              </a:rPr>
              <a:t/>
            </a:r>
            <a:br>
              <a:rPr lang="ru-RU" sz="3600" b="1" u="sng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3600" b="1" u="sng" smtClean="0">
                <a:solidFill>
                  <a:srgbClr val="008000"/>
                </a:solidFill>
                <a:latin typeface="Bookman Old Style" pitchFamily="18" charset="0"/>
              </a:rPr>
              <a:t>«Звуки и буквы».</a:t>
            </a:r>
            <a: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</a:br>
            <a:endParaRPr lang="ru-RU" sz="3600" b="1" i="1" u="sng" smtClean="0">
              <a:solidFill>
                <a:srgbClr val="008000"/>
              </a:solidFill>
              <a:latin typeface="Bookman Old Style" pitchFamily="18" charset="0"/>
            </a:endParaRPr>
          </a:p>
        </p:txBody>
      </p:sp>
      <p:pic>
        <p:nvPicPr>
          <p:cNvPr id="5122" name="Picture 2" descr="https://fsd.kopilkaurokov.ru/uploads/user_file_580decc1d860c/img_user_file_580decc1d860c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94381" y="1597464"/>
            <a:ext cx="4967524" cy="279423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2532" name="Рисунок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24775" y="4705350"/>
            <a:ext cx="1522413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https://ds05.infourok.ru/uploads/ex/0f6b/0017f0b2-933de6df/hello_html_1e81312c.jpg"/>
          <p:cNvPicPr>
            <a:picLocks noChangeAspect="1" noChangeArrowheads="1"/>
          </p:cNvPicPr>
          <p:nvPr/>
        </p:nvPicPr>
        <p:blipFill>
          <a:blip r:embed="rId6"/>
          <a:srcRect r="54350"/>
          <a:stretch>
            <a:fillRect/>
          </a:stretch>
        </p:blipFill>
        <p:spPr bwMode="auto">
          <a:xfrm>
            <a:off x="819150" y="1506538"/>
            <a:ext cx="2911475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12" descr="D:\МОИ ДОКУМЕНТЫ\ЗАКАЗЫ\Заказ Рыбицкой\ОГ\Звуковички\1Звук О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257851">
            <a:off x="3965575" y="4740275"/>
            <a:ext cx="998538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Рисунок 11" descr="D:\МОИ ДОКУМЕНТЫ\ЗАКАЗЫ\Заказ Рыбицкой\ОГ\Звуковички\1Звук У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309089">
            <a:off x="6469063" y="4660900"/>
            <a:ext cx="941387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Рисунок 17"/>
          <p:cNvPicPr>
            <a:picLocks noChangeAspect="1"/>
          </p:cNvPicPr>
          <p:nvPr/>
        </p:nvPicPr>
        <p:blipFill>
          <a:blip r:embed="rId9"/>
          <a:srcRect t="2116" r="78169" b="58942"/>
          <a:stretch>
            <a:fillRect/>
          </a:stretch>
        </p:blipFill>
        <p:spPr bwMode="auto">
          <a:xfrm>
            <a:off x="2833688" y="5756275"/>
            <a:ext cx="681037" cy="8413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2537" name="Рисунок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39838" y="5789613"/>
            <a:ext cx="1035050" cy="8270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2538" name="Picture 2" descr="D:\МОИ ДОКУМЕНТЫ\Наглядность для работы\Звуковка\ОГ\Звуковички\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67313" y="4845050"/>
            <a:ext cx="1160462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681038" y="357188"/>
            <a:ext cx="8543925" cy="1325562"/>
          </a:xfrm>
        </p:spPr>
        <p:txBody>
          <a:bodyPr/>
          <a:lstStyle/>
          <a:p>
            <a:pPr algn="ctr"/>
            <a:r>
              <a:rPr lang="ru-RU" sz="3600" b="1" u="sng" smtClean="0">
                <a:latin typeface="Bookman Old Style" pitchFamily="18" charset="0"/>
              </a:rPr>
              <a:t>Блиц-опрос </a:t>
            </a:r>
            <a:r>
              <a:rPr lang="ru-RU" sz="3600" b="1" u="sng" smtClean="0">
                <a:solidFill>
                  <a:srgbClr val="0000FF"/>
                </a:solidFill>
                <a:latin typeface="Bookman Old Style" pitchFamily="18" charset="0"/>
              </a:rPr>
              <a:t/>
            </a:r>
            <a:br>
              <a:rPr lang="ru-RU" sz="3600" b="1" u="sng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3600" b="1" u="sng" smtClean="0">
                <a:solidFill>
                  <a:srgbClr val="008000"/>
                </a:solidFill>
                <a:latin typeface="Bookman Old Style" pitchFamily="18" charset="0"/>
              </a:rPr>
              <a:t>«Звуки и буквы».</a:t>
            </a:r>
            <a: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</a:br>
            <a:endParaRPr lang="ru-RU" sz="3600" b="1" i="1" u="sng" smtClean="0">
              <a:solidFill>
                <a:srgbClr val="008000"/>
              </a:solidFill>
              <a:latin typeface="Bookman Old Style" pitchFamily="18" charset="0"/>
            </a:endParaRPr>
          </a:p>
        </p:txBody>
      </p:sp>
      <p:pic>
        <p:nvPicPr>
          <p:cNvPr id="24579" name="Picture 2" descr="https://ds05.infourok.ru/uploads/ex/0f6b/0017f0b2-933de6df/hello_html_1e81312c.jpg"/>
          <p:cNvPicPr>
            <a:picLocks noChangeAspect="1" noChangeArrowheads="1"/>
          </p:cNvPicPr>
          <p:nvPr/>
        </p:nvPicPr>
        <p:blipFill>
          <a:blip r:embed="rId4"/>
          <a:srcRect l="54375"/>
          <a:stretch>
            <a:fillRect/>
          </a:stretch>
        </p:blipFill>
        <p:spPr bwMode="auto">
          <a:xfrm>
            <a:off x="6526213" y="1487488"/>
            <a:ext cx="2497137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119115" y="1535897"/>
            <a:ext cx="4661929" cy="348297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1" name="Рисунок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97813" y="4881563"/>
            <a:ext cx="14954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 descr="D:\МОИ ДОКУМЕНТЫ\Наглядность для работы\Звуковка\ОГ\Звуковички\1Звук мягкий звонкий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99743">
            <a:off x="909638" y="5302250"/>
            <a:ext cx="99853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13" descr="D:\МОИ ДОКУМЕНТЫ\ЗАКАЗЫ\Заказ Рыбицкой\ОГ\Звуковички\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62538">
            <a:off x="3889375" y="5276850"/>
            <a:ext cx="1001713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Рисунок 10"/>
          <p:cNvPicPr>
            <a:picLocks noChangeAspect="1"/>
          </p:cNvPicPr>
          <p:nvPr/>
        </p:nvPicPr>
        <p:blipFill>
          <a:blip r:embed="rId9"/>
          <a:srcRect l="19781" b="60213"/>
          <a:stretch>
            <a:fillRect/>
          </a:stretch>
        </p:blipFill>
        <p:spPr bwMode="auto">
          <a:xfrm>
            <a:off x="5276850" y="5451475"/>
            <a:ext cx="2719388" cy="9334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4585" name="Рисунок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84413" y="5451475"/>
            <a:ext cx="1217612" cy="9747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681038" y="793750"/>
            <a:ext cx="8543925" cy="1325563"/>
          </a:xfrm>
        </p:spPr>
        <p:txBody>
          <a:bodyPr/>
          <a:lstStyle/>
          <a:p>
            <a:pPr algn="ctr"/>
            <a:r>
              <a:rPr lang="ru-RU" sz="3600" b="1" i="1" u="sng" smtClean="0">
                <a:solidFill>
                  <a:srgbClr val="0000FF"/>
                </a:solidFill>
                <a:latin typeface="Bookman Old Style" pitchFamily="18" charset="0"/>
              </a:rPr>
              <a:t>Этапы формирования навыков звукового анализа:</a:t>
            </a:r>
            <a:br>
              <a:rPr lang="ru-RU" sz="3600" b="1" i="1" u="sng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3600" b="1" u="sng" smtClean="0">
                <a:latin typeface="Bookman Old Style" pitchFamily="18" charset="0"/>
              </a:rPr>
              <a:t/>
            </a:r>
            <a:br>
              <a:rPr lang="ru-RU" sz="3600" b="1" u="sng" smtClean="0">
                <a:latin typeface="Bookman Old Style" pitchFamily="18" charset="0"/>
              </a:rPr>
            </a:br>
            <a: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  <a:t/>
            </a:r>
            <a:br>
              <a:rPr lang="ru-RU" sz="3600" b="1" i="1" u="sng" smtClean="0">
                <a:solidFill>
                  <a:srgbClr val="008000"/>
                </a:solidFill>
                <a:latin typeface="Bookman Old Style" pitchFamily="18" charset="0"/>
              </a:rPr>
            </a:br>
            <a:endParaRPr lang="ru-RU" sz="3600" b="1" i="1" u="sng" smtClean="0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81038" y="1268413"/>
            <a:ext cx="8543925" cy="1703387"/>
          </a:xfrm>
        </p:spPr>
        <p:txBody>
          <a:bodyPr/>
          <a:lstStyle/>
          <a:p>
            <a:pPr marL="0"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b="1" smtClean="0">
                <a:solidFill>
                  <a:srgbClr val="FF0000"/>
                </a:solidFill>
                <a:latin typeface="Bookman Old Style" pitchFamily="18" charset="0"/>
              </a:rPr>
              <a:t> Первый этап – выделение (узнавание) звука на фоне слова, т. е. определение наличия или </a:t>
            </a:r>
            <a:r>
              <a:rPr lang="ru-RU" sz="2400" b="1" smtClean="0">
                <a:latin typeface="Bookman Old Style" pitchFamily="18" charset="0"/>
              </a:rPr>
              <a:t>отсутствия звука в слове. </a:t>
            </a:r>
          </a:p>
          <a:p>
            <a:pPr marL="0"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b="1" smtClean="0">
                <a:latin typeface="Bookman Old Style" pitchFamily="18" charset="0"/>
              </a:rPr>
              <a:t> Второй этап – определение позиции звука в слове. </a:t>
            </a:r>
          </a:p>
          <a:p>
            <a:pPr marL="0"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b="1" smtClean="0">
                <a:solidFill>
                  <a:srgbClr val="008000"/>
                </a:solidFill>
                <a:latin typeface="Bookman Old Style" pitchFamily="18" charset="0"/>
              </a:rPr>
              <a:t> Третий этап, самый сложный, – определение последовательности звуков в слове. </a:t>
            </a:r>
          </a:p>
        </p:txBody>
      </p:sp>
      <p:pic>
        <p:nvPicPr>
          <p:cNvPr id="26628" name="Picture 2" descr="https://catherineasquithgallery.com/uploads/posts/2021-02/1613624125_15-p-fon-dlya-prezentatsii-smailiki-19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89638" y="4351338"/>
            <a:ext cx="2686050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2002</TotalTime>
  <Words>1064</Words>
  <Application>Microsoft Office PowerPoint</Application>
  <PresentationFormat>Лист A4 (210x297 мм)</PresentationFormat>
  <Paragraphs>156</Paragraphs>
  <Slides>28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Calibri</vt:lpstr>
      <vt:lpstr>Arial</vt:lpstr>
      <vt:lpstr>Calibri Light</vt:lpstr>
      <vt:lpstr>Bookman Old Style</vt:lpstr>
      <vt:lpstr>Wingdings</vt:lpstr>
      <vt:lpstr>Times New Roman</vt:lpstr>
      <vt:lpstr>Тема Office</vt:lpstr>
      <vt:lpstr>Мастер-класс  для педагогов ДОУ: «Обучение дошкольников звуковому анализу слов» </vt:lpstr>
      <vt:lpstr>Звуковой анализ слов,  как один из важных умений, необходимых ребёнку для успешного обучения чтению и письму в начальной школе.</vt:lpstr>
      <vt:lpstr>Развитие  ФОНЕМАТИЧЕСКОГО СЛУХА – главное условие успешного обучения в школе.  </vt:lpstr>
      <vt:lpstr>Психолог Даниил Борисович Эльконин: «…чтение — есть воссоздание звуковой формы слова по его графической (буквенной) модели…»  </vt:lpstr>
      <vt:lpstr>Звуковой анализ слова – это …..?  </vt:lpstr>
      <vt:lpstr>Блиц-опрос  «Звуки и буквы». </vt:lpstr>
      <vt:lpstr>Блиц-опрос  «Звуки и буквы». </vt:lpstr>
      <vt:lpstr>Блиц-опрос  «Звуки и буквы». </vt:lpstr>
      <vt:lpstr>Этапы формирования навыков звукового анализа:   </vt:lpstr>
      <vt:lpstr>Первый этап:  выделение (узнавание) звука  на фоне слова.   </vt:lpstr>
      <vt:lpstr>Игры, которые можно использовать на 1 этапе: </vt:lpstr>
      <vt:lpstr>Второй этап:  определение позиции звука в слове.    </vt:lpstr>
      <vt:lpstr>Игры, которые можно использовать на 2 этапе. </vt:lpstr>
      <vt:lpstr>Игры, которые можно использовать на 2 этапе: </vt:lpstr>
      <vt:lpstr>Третий этап:  определение последовательности звуков в слове.    </vt:lpstr>
      <vt:lpstr>Материалом для звукового анализа может служить различные предметы: это и фишки, скрепки, магнитики, камешки, пуговицы, карандаши, прищепки, мозаика и разные другие предметы красного, синего и зелёного цветов.</vt:lpstr>
      <vt:lpstr>Алгоритм выполнения звукового анализа слова:   </vt:lpstr>
      <vt:lpstr>Звуковой анализ слова «ДОМ»:   </vt:lpstr>
      <vt:lpstr>Игра, которую можно использовать на этом подэтапе: </vt:lpstr>
      <vt:lpstr>Третий этап:  определение последовательности звуков в слове.    </vt:lpstr>
      <vt:lpstr>Третий этап:  определение последовательности звуков в слове.    </vt:lpstr>
      <vt:lpstr>Итак, ВОПРОС: Для чего нужен звуковой анализ?????   </vt:lpstr>
      <vt:lpstr>ВЫВОД:    </vt:lpstr>
      <vt:lpstr>Задание №1 Соедините понятие и определение.   </vt:lpstr>
      <vt:lpstr>Слайд 25</vt:lpstr>
      <vt:lpstr>Слайд 26</vt:lpstr>
      <vt:lpstr>Слайд 27</vt:lpstr>
      <vt:lpstr>Слайд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 для педагогов ДОУ: «Обучение дошкольников звуковому анализу слов» </dc:title>
  <dc:creator>User</dc:creator>
  <cp:lastModifiedBy>user</cp:lastModifiedBy>
  <cp:revision>68</cp:revision>
  <dcterms:created xsi:type="dcterms:W3CDTF">2022-02-06T16:06:03Z</dcterms:created>
  <dcterms:modified xsi:type="dcterms:W3CDTF">2024-01-16T04:21:41Z</dcterms:modified>
</cp:coreProperties>
</file>