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8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4C"/>
    <a:srgbClr val="003054"/>
    <a:srgbClr val="7E0C58"/>
    <a:srgbClr val="0062AC"/>
    <a:srgbClr val="630945"/>
    <a:srgbClr val="004274"/>
    <a:srgbClr val="00467A"/>
    <a:srgbClr val="940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B922E-DC31-48F5-A160-2F36524FDC04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E803F-2262-4EAA-A0E6-1655A9400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82689-0056-49EC-94F4-941591214CF4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10E9E-A6DC-43C2-B722-A743B533A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BD897-47FF-4A1A-A07D-733E1D4206CB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5CDBB-E9F4-4EC9-856E-3B1926B8C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DB52C-EC78-45DD-A849-88FA94E6863A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9A30E-EA84-42B1-9DB5-18760A48E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5A0A7-114F-45FC-AA55-1995376D1D20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152C4-7A93-4753-8116-DD263194B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02172-7980-42A2-9CEC-06B6E8756CFD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E9E39-471D-4896-BF0C-BCF79EFB7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5F00F-D568-45BF-A21D-5CEAD2AE8CDF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1BD21-EF82-48EC-AB4B-1718F57C6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EAF63-89AB-4678-82F1-207ED64F20DD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E296E-EFFA-43E8-8AF6-49A6A39CB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B120E-AF78-4F8C-9AA2-C5BB6A249E21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DEF50-66FC-446D-A282-B72F73A6B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50203-B8B5-43FE-80F3-2E37BF572F2D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EAF79-3E1C-4BCC-B479-495AD955F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11290-594C-49C3-994A-AB7D6FF256FE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2CC31-B80C-4010-A9D1-F013B65CF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D8781A-0773-41F7-8906-43D6D26C5B7A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2A83FF-4FFB-441A-9146-D2F9B55B9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84" r:id="rId9"/>
    <p:sldLayoutId id="2147483675" r:id="rId10"/>
    <p:sldLayoutId id="2147483674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+mj-ea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Calibri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Calibri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Calibri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9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187450" y="476250"/>
            <a:ext cx="6913563" cy="865188"/>
          </a:xfrm>
        </p:spPr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</a:rPr>
              <a:t> </a:t>
            </a:r>
            <a:r>
              <a:rPr lang="ru-RU" sz="4400" b="1" smtClean="0">
                <a:solidFill>
                  <a:srgbClr val="002060"/>
                </a:solidFill>
              </a:rPr>
              <a:t>Заботливым родителям!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013" y="1412875"/>
            <a:ext cx="7127875" cy="1439863"/>
          </a:xfrm>
        </p:spPr>
        <p:txBody>
          <a:bodyPr rtlCol="0"/>
          <a:lstStyle/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Рекомендации по проведению артикуляционной гимнастики.</a:t>
            </a:r>
            <a:endParaRPr lang="ru-RU" sz="4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Рисунок 3" descr="http://www.findwall.ru/images/wallpapers/1600x1200/3/b/J/bJx.jpg"/>
          <p:cNvPicPr/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475656" y="2996952"/>
            <a:ext cx="6192688" cy="3470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6"/>
          <p:cNvSpPr>
            <a:spLocks noChangeArrowheads="1"/>
          </p:cNvSpPr>
          <p:nvPr/>
        </p:nvSpPr>
        <p:spPr bwMode="auto">
          <a:xfrm>
            <a:off x="395288" y="588963"/>
            <a:ext cx="83534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mbria" pitchFamily="18" charset="0"/>
              </a:rPr>
              <a:t>3. Чередование положений губ:  «улыбка – хоботок</a:t>
            </a:r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».    </a:t>
            </a:r>
            <a:r>
              <a:rPr lang="ru-RU" sz="2000" b="1">
                <a:solidFill>
                  <a:srgbClr val="002060"/>
                </a:solidFill>
                <a:latin typeface="Cambria" pitchFamily="18" charset="0"/>
              </a:rPr>
              <a:t>Упражнение выполняется ритмично, под счёт. </a:t>
            </a:r>
          </a:p>
        </p:txBody>
      </p:sp>
      <p:sp>
        <p:nvSpPr>
          <p:cNvPr id="24578" name="Прямоугольник 7"/>
          <p:cNvSpPr>
            <a:spLocks noChangeArrowheads="1"/>
          </p:cNvSpPr>
          <p:nvPr/>
        </p:nvSpPr>
        <p:spPr bwMode="auto">
          <a:xfrm>
            <a:off x="1147763" y="5729288"/>
            <a:ext cx="6489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Свои губы прямо к ушкам растяну я, как лягушка.</a:t>
            </a:r>
          </a:p>
          <a:p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А теперь слонёнок </a:t>
            </a:r>
            <a:r>
              <a:rPr lang="en-US" sz="2000" b="1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я, хоботок есть у меня. </a:t>
            </a:r>
          </a:p>
        </p:txBody>
      </p:sp>
      <p:pic>
        <p:nvPicPr>
          <p:cNvPr id="24579" name="Рисунок 4" descr="http://img-fotki.yandex.ru/get/5503/cadi-1986.18e/0_716d9_4f0d82f5_X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1773238"/>
            <a:ext cx="2987675" cy="4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8" descr="http://i2.imgbb.ru/img7/2/1/6/2160ca29dc6b56733038ad46b6407489_h.png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7913" y="3316288"/>
            <a:ext cx="23018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gou1410.ru/assets/images/gruppa1/12.jpg"/>
          <p:cNvPicPr/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611560" y="2060848"/>
            <a:ext cx="1737111" cy="1612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http://www.gou1410.ru/assets/images/gruppa1/13.jpg"/>
          <p:cNvPicPr/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4283968" y="2108169"/>
            <a:ext cx="1836843" cy="1620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4"/>
          <p:cNvSpPr>
            <a:spLocks noChangeArrowheads="1"/>
          </p:cNvSpPr>
          <p:nvPr/>
        </p:nvSpPr>
        <p:spPr bwMode="auto">
          <a:xfrm>
            <a:off x="3924300" y="549275"/>
            <a:ext cx="51800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mbria" pitchFamily="18" charset="0"/>
              </a:rPr>
              <a:t>4. «Рыбка». </a:t>
            </a:r>
            <a:r>
              <a:rPr lang="ru-RU" sz="2000" b="1">
                <a:solidFill>
                  <a:srgbClr val="002060"/>
                </a:solidFill>
                <a:latin typeface="Cambria" pitchFamily="18" charset="0"/>
              </a:rPr>
              <a:t>Спокойное широкое открывание и закрывание рта.     </a:t>
            </a:r>
          </a:p>
          <a:p>
            <a:r>
              <a:rPr lang="ru-RU" sz="2000" b="1">
                <a:solidFill>
                  <a:srgbClr val="002060"/>
                </a:solidFill>
                <a:latin typeface="Cambria" pitchFamily="18" charset="0"/>
              </a:rPr>
              <a:t>Упражнение выполняется  ритмично, под счёт. </a:t>
            </a:r>
          </a:p>
        </p:txBody>
      </p:sp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1511300" y="6007100"/>
            <a:ext cx="5751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Открывает рыбка рот, а не слышно, что поёт.</a:t>
            </a:r>
          </a:p>
        </p:txBody>
      </p:sp>
      <p:pic>
        <p:nvPicPr>
          <p:cNvPr id="25603" name="Рисунок 3" descr="http://www.schkola1zavod.ru/_tbkp/73511250_24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25463"/>
            <a:ext cx="352901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6" descr="http://www.schkola1zavod.ru/_tbkp/73511250_24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9425" y="2708275"/>
            <a:ext cx="34671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7" descr="http://www.schkola1zavod.ru/_tbkp/73511250_24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3500438"/>
            <a:ext cx="34671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4"/>
          <p:cNvSpPr>
            <a:spLocks noChangeArrowheads="1"/>
          </p:cNvSpPr>
          <p:nvPr/>
        </p:nvSpPr>
        <p:spPr bwMode="auto">
          <a:xfrm>
            <a:off x="2484438" y="260350"/>
            <a:ext cx="63896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mbria" pitchFamily="18" charset="0"/>
              </a:rPr>
              <a:t>5. «Лопаточка». </a:t>
            </a:r>
            <a:r>
              <a:rPr lang="ru-RU" sz="2000" b="1">
                <a:solidFill>
                  <a:srgbClr val="002060"/>
                </a:solidFill>
                <a:latin typeface="Cambria" pitchFamily="18" charset="0"/>
              </a:rPr>
              <a:t>Рот приоткрыт,             губы растянуты в улыбке. Широкий, расслабленный язык лежит на нижней губе. Такое положение удерживается 5-10 сек. Если язычок не хочет расслабиться, можно похлопать его верхней губой, произнося при этом: пя-пя-пя. </a:t>
            </a:r>
          </a:p>
        </p:txBody>
      </p:sp>
      <p:sp>
        <p:nvSpPr>
          <p:cNvPr id="26626" name="Прямоугольник 5"/>
          <p:cNvSpPr>
            <a:spLocks noChangeArrowheads="1"/>
          </p:cNvSpPr>
          <p:nvPr/>
        </p:nvSpPr>
        <p:spPr bwMode="auto">
          <a:xfrm>
            <a:off x="1116013" y="5805488"/>
            <a:ext cx="6264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Язычок широкий, гладкий, получается лопатка.</a:t>
            </a:r>
            <a:br>
              <a:rPr lang="ru-RU" sz="2000" b="1">
                <a:solidFill>
                  <a:srgbClr val="C00000"/>
                </a:solidFill>
                <a:latin typeface="Cambria" pitchFamily="18" charset="0"/>
              </a:rPr>
            </a:br>
            <a:endParaRPr lang="ru-RU" sz="2000" b="1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8" name="Рисунок 7" descr="http://www.gou1410.ru/assets/images/gruppa1/16.jp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499992" y="3573016"/>
            <a:ext cx="1881483" cy="1682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Рисунок 8" descr="http://dutsadok.com.ua/clipart/ljudi/dlgk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58975"/>
            <a:ext cx="3635375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4"/>
          <p:cNvSpPr>
            <a:spLocks noChangeArrowheads="1"/>
          </p:cNvSpPr>
          <p:nvPr/>
        </p:nvSpPr>
        <p:spPr bwMode="auto">
          <a:xfrm>
            <a:off x="323850" y="404813"/>
            <a:ext cx="84359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mbria" pitchFamily="18" charset="0"/>
              </a:rPr>
              <a:t>6. «Иголочка». </a:t>
            </a:r>
            <a:r>
              <a:rPr lang="ru-RU" sz="2000" b="1">
                <a:solidFill>
                  <a:srgbClr val="002060"/>
                </a:solidFill>
                <a:latin typeface="Cambria" pitchFamily="18" charset="0"/>
              </a:rPr>
              <a:t>Рот приоткрыт, губы растянуты в улыбке. Высунуть изо рта узкий, напряжённый язык. Удерживать  5-10 сек. </a:t>
            </a:r>
          </a:p>
        </p:txBody>
      </p:sp>
      <p:sp>
        <p:nvSpPr>
          <p:cNvPr id="27650" name="Прямоугольник 5"/>
          <p:cNvSpPr>
            <a:spLocks noChangeArrowheads="1"/>
          </p:cNvSpPr>
          <p:nvPr/>
        </p:nvSpPr>
        <p:spPr bwMode="auto">
          <a:xfrm>
            <a:off x="1619250" y="5867400"/>
            <a:ext cx="7273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Язычок вперёд тяну, подойдёшь, и уколю.</a:t>
            </a:r>
          </a:p>
        </p:txBody>
      </p:sp>
      <p:pic>
        <p:nvPicPr>
          <p:cNvPr id="4" name="Рисунок 3" descr="http://558.tvoysadik.ru/images/Oac2b929a190d651ad47841fd56f670a7.jpg">
            <a:hlinkClick r:id="rId2"/>
          </p:cNvPr>
          <p:cNvPicPr/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067405" y="3212976"/>
            <a:ext cx="2078732" cy="1775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2" name="Рисунок 7" descr="http://logoportal.ru/wp-content/uploads/2011/12/lopatochka_igolochka.jpg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 l="45998" t="32381" b="4100"/>
          <a:stretch>
            <a:fillRect/>
          </a:stretch>
        </p:blipFill>
        <p:spPr bwMode="auto">
          <a:xfrm rot="6827295">
            <a:off x="505619" y="2391569"/>
            <a:ext cx="3217863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4"/>
          <p:cNvSpPr>
            <a:spLocks noChangeArrowheads="1"/>
          </p:cNvSpPr>
          <p:nvPr/>
        </p:nvSpPr>
        <p:spPr bwMode="auto">
          <a:xfrm>
            <a:off x="446088" y="404813"/>
            <a:ext cx="83518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mbria" pitchFamily="18" charset="0"/>
              </a:rPr>
              <a:t>7. «Лопаточка-иголочка». </a:t>
            </a:r>
            <a:r>
              <a:rPr lang="ru-RU" sz="2000" b="1">
                <a:solidFill>
                  <a:srgbClr val="002060"/>
                </a:solidFill>
                <a:latin typeface="Cambria" pitchFamily="18" charset="0"/>
              </a:rPr>
              <a:t>Чередование положений языка: широкий-узкий. Упражнение выполняется ритмично, под счёт. </a:t>
            </a:r>
          </a:p>
        </p:txBody>
      </p:sp>
      <p:sp>
        <p:nvSpPr>
          <p:cNvPr id="28674" name="Прямоугольник 5"/>
          <p:cNvSpPr>
            <a:spLocks noChangeArrowheads="1"/>
          </p:cNvSpPr>
          <p:nvPr/>
        </p:nvSpPr>
        <p:spPr bwMode="auto">
          <a:xfrm>
            <a:off x="1320800" y="5638800"/>
            <a:ext cx="74882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Язык лопаточкой лежит и нисколько не дрожит.</a:t>
            </a:r>
          </a:p>
          <a:p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Язык иголочкой потом мы потянем остриём. </a:t>
            </a:r>
          </a:p>
        </p:txBody>
      </p:sp>
      <p:pic>
        <p:nvPicPr>
          <p:cNvPr id="28675" name="Рисунок 6" descr="http://logoportal.ru/wp-content/uploads/2011/12/lopatochka_igolochk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r="32614" b="55823"/>
          <a:stretch>
            <a:fillRect/>
          </a:stretch>
        </p:blipFill>
        <p:spPr bwMode="auto">
          <a:xfrm rot="-3641086">
            <a:off x="100013" y="2322512"/>
            <a:ext cx="273685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gou1410.ru/assets/images/gruppa1/16.jpg"/>
          <p:cNvPicPr/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2169630" y="3907370"/>
            <a:ext cx="1682289" cy="1537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7" name="Рисунок 8" descr="http://logoportal.ru/wp-content/uploads/2011/12/lopatochka_igolochk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45998" t="32381" b="4100"/>
          <a:stretch>
            <a:fillRect/>
          </a:stretch>
        </p:blipFill>
        <p:spPr bwMode="auto">
          <a:xfrm rot="6827295">
            <a:off x="4311650" y="2841626"/>
            <a:ext cx="27527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558.tvoysadik.ru/images/Oac2b929a190d651ad47841fd56f670a7.jpg">
            <a:hlinkClick r:id="rId2"/>
          </p:cNvPr>
          <p:cNvPicPr/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732240" y="3907370"/>
            <a:ext cx="1728192" cy="1537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4"/>
          <p:cNvSpPr>
            <a:spLocks noChangeArrowheads="1"/>
          </p:cNvSpPr>
          <p:nvPr/>
        </p:nvSpPr>
        <p:spPr bwMode="auto">
          <a:xfrm>
            <a:off x="936625" y="404813"/>
            <a:ext cx="74882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mbria" pitchFamily="18" charset="0"/>
              </a:rPr>
              <a:t>8. «Чашечка». </a:t>
            </a:r>
            <a:r>
              <a:rPr lang="ru-RU" sz="2000" b="1">
                <a:solidFill>
                  <a:srgbClr val="002060"/>
                </a:solidFill>
                <a:latin typeface="Cambria" pitchFamily="18" charset="0"/>
              </a:rPr>
              <a:t>Улыбнуться, широко открыть рот, высунуть широкий язык, поднять передний и боковые края языка в виде «чашечки».  Удерживать 5-7 секунд.                                </a:t>
            </a:r>
          </a:p>
        </p:txBody>
      </p:sp>
      <p:sp>
        <p:nvSpPr>
          <p:cNvPr id="29698" name="Прямоугольник 3"/>
          <p:cNvSpPr>
            <a:spLocks noChangeArrowheads="1"/>
          </p:cNvSpPr>
          <p:nvPr/>
        </p:nvSpPr>
        <p:spPr bwMode="auto">
          <a:xfrm>
            <a:off x="1042988" y="5805488"/>
            <a:ext cx="7275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Вкусных мы конфет поели, выпить чаю захотели.</a:t>
            </a:r>
          </a:p>
          <a:p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Язычок мы к верху тянем, чашку с чаем представляем.</a:t>
            </a:r>
          </a:p>
        </p:txBody>
      </p:sp>
      <p:pic>
        <p:nvPicPr>
          <p:cNvPr id="6" name="Рисунок 5" descr="http://logoped.sch996.edusite.ru/images/clip_image004.jpg">
            <a:hlinkClick r:id="rId2"/>
          </p:cNvPr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468207" y="2708920"/>
            <a:ext cx="244827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0" name="Рисунок 6" descr="http://f1.ds-russia.ru/u_dirs/044/44044/76bbf74402604d8053de5f79c27ac6dd.png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563" y="1938338"/>
            <a:ext cx="4186237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4"/>
          <p:cNvSpPr txBox="1">
            <a:spLocks noChangeArrowheads="1"/>
          </p:cNvSpPr>
          <p:nvPr/>
        </p:nvSpPr>
        <p:spPr bwMode="auto">
          <a:xfrm>
            <a:off x="631825" y="404813"/>
            <a:ext cx="73453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mbria" pitchFamily="18" charset="0"/>
              </a:rPr>
              <a:t>9. «Почистим зубки». </a:t>
            </a:r>
            <a:r>
              <a:rPr lang="ru-RU" sz="2000" b="1">
                <a:solidFill>
                  <a:srgbClr val="002B4C"/>
                </a:solidFill>
                <a:latin typeface="Cambria" pitchFamily="18" charset="0"/>
              </a:rPr>
              <a:t>Улыбнуться, открыть рот, кончиком языка сильно «почистить» за нижними зубами (влево, вправо) под счет взрослого 10 раз. </a:t>
            </a:r>
          </a:p>
          <a:p>
            <a:r>
              <a:rPr lang="ru-RU" sz="2000" b="1">
                <a:solidFill>
                  <a:srgbClr val="002B4C"/>
                </a:solidFill>
                <a:latin typeface="Cambria" pitchFamily="18" charset="0"/>
              </a:rPr>
              <a:t>Повторить упражнение 8 – 10 раз.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508104" y="2672916"/>
            <a:ext cx="2325270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611188" y="5789613"/>
            <a:ext cx="7777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Зубки нужно чистить дважды: каждое утро и вечер каждый!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b="4083"/>
          <a:stretch/>
        </p:blipFill>
        <p:spPr bwMode="auto">
          <a:xfrm>
            <a:off x="899592" y="2204864"/>
            <a:ext cx="4057312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4"/>
          <p:cNvSpPr txBox="1">
            <a:spLocks noChangeArrowheads="1"/>
          </p:cNvSpPr>
          <p:nvPr/>
        </p:nvSpPr>
        <p:spPr bwMode="auto">
          <a:xfrm>
            <a:off x="4643438" y="1196975"/>
            <a:ext cx="252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728663" y="411163"/>
            <a:ext cx="78311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mbria" pitchFamily="18" charset="0"/>
              </a:rPr>
              <a:t>10. «Киска сердится». </a:t>
            </a:r>
            <a:r>
              <a:rPr lang="ru-RU" sz="2000" b="1">
                <a:solidFill>
                  <a:srgbClr val="002B4C"/>
                </a:solidFill>
                <a:latin typeface="Cambria" pitchFamily="18" charset="0"/>
              </a:rPr>
              <a:t>Открыть рот, кончик языка упереть за нижние зубы, «спинку» выгнуть, а боковые края языка прижать к верхним зубам.    Удерживать 5-10 секунд.</a:t>
            </a:r>
          </a:p>
        </p:txBody>
      </p:sp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782638" y="5445125"/>
            <a:ext cx="73437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Выгляни в окошко – там увидишь кошку.</a:t>
            </a:r>
          </a:p>
          <a:p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Кошка спинку выгнула, зашипела, прыгнула…</a:t>
            </a:r>
          </a:p>
          <a:p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Рассердилась киска –не подходите близко!</a:t>
            </a:r>
          </a:p>
        </p:txBody>
      </p:sp>
      <p:pic>
        <p:nvPicPr>
          <p:cNvPr id="6" name="Рисунок 5" descr="http://www.logopsiholog.ru/images/foto_143.jpg">
            <a:hlinkClick r:id="rId2"/>
          </p:cNvPr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436096" y="2348880"/>
            <a:ext cx="2232248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ttp://www.pedlib.ru/books1/3/0298/image090.jpg">
            <a:hlinkClick r:id="rId2"/>
          </p:cNvPr>
          <p:cNvPicPr/>
          <p:nvPr/>
        </p:nvPicPr>
        <p:blipFill rotWithShape="1">
          <a:blip r:embed="rId4">
            <a:extLst/>
          </a:blip>
          <a:srcRect l="-1297" t="-1185" r="45357" b="40522"/>
          <a:stretch/>
        </p:blipFill>
        <p:spPr bwMode="auto">
          <a:xfrm>
            <a:off x="782216" y="2132856"/>
            <a:ext cx="3672408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5"/>
          <p:cNvSpPr txBox="1">
            <a:spLocks noChangeArrowheads="1"/>
          </p:cNvSpPr>
          <p:nvPr/>
        </p:nvSpPr>
        <p:spPr bwMode="auto">
          <a:xfrm>
            <a:off x="233363" y="404813"/>
            <a:ext cx="87122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mbria" pitchFamily="18" charset="0"/>
              </a:rPr>
              <a:t>11. «Грибок». </a:t>
            </a:r>
            <a:r>
              <a:rPr lang="ru-RU" sz="2000" b="1">
                <a:solidFill>
                  <a:srgbClr val="002B4C"/>
                </a:solidFill>
                <a:latin typeface="Cambria" pitchFamily="18" charset="0"/>
              </a:rPr>
              <a:t>Открыть рот, «приклеить» широкий язык к небу. Следить, чтобы при этом рот был широко открыт. Если не получается сразу «приклеить» язык к небу, предложите ребенку медленно пощелкать языком.  Пусть ребенок почувствует, как язычок «приклеивается» к небу. Удерживать язык  до 10 секунд.</a:t>
            </a:r>
          </a:p>
        </p:txBody>
      </p:sp>
      <p:pic>
        <p:nvPicPr>
          <p:cNvPr id="7" name="Рисунок 6" descr="http://www.gou1410.ru/assets/images/gruppa1/23.jp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821383" y="2980176"/>
            <a:ext cx="2205753" cy="2087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771" name="Прямоугольник 7"/>
          <p:cNvSpPr>
            <a:spLocks noChangeArrowheads="1"/>
          </p:cNvSpPr>
          <p:nvPr/>
        </p:nvSpPr>
        <p:spPr bwMode="auto">
          <a:xfrm>
            <a:off x="539750" y="5732463"/>
            <a:ext cx="9001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Летом, на лесной дорожке - гриб растет на тонкой ножке.</a:t>
            </a:r>
          </a:p>
          <a:p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Мимо мы пройти не сможем, гриб в лукошко мы положим.</a:t>
            </a:r>
          </a:p>
        </p:txBody>
      </p:sp>
      <p:pic>
        <p:nvPicPr>
          <p:cNvPr id="12" name="Рисунок 11" descr="http://www.ollelukoe.ru/images/stories/suteev/vremeagoda/52.jpg">
            <a:hlinkClick r:id="rId3"/>
          </p:cNvPr>
          <p:cNvPicPr/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980608" y="2636912"/>
            <a:ext cx="4032448" cy="2773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4"/>
          <p:cNvSpPr txBox="1">
            <a:spLocks noChangeArrowheads="1"/>
          </p:cNvSpPr>
          <p:nvPr/>
        </p:nvSpPr>
        <p:spPr bwMode="auto">
          <a:xfrm>
            <a:off x="684213" y="476250"/>
            <a:ext cx="74406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mbria" pitchFamily="18" charset="0"/>
              </a:rPr>
              <a:t>12. «Лошадка».  </a:t>
            </a:r>
            <a:r>
              <a:rPr lang="ru-RU" sz="2000" b="1">
                <a:solidFill>
                  <a:srgbClr val="002B4C"/>
                </a:solidFill>
                <a:latin typeface="Cambria" pitchFamily="18" charset="0"/>
              </a:rPr>
              <a:t>Широко открыть рот, щелкать языком громко и энергично. Стараться, что бы нижняя челюсть была неподвижна и «прыгал» только язык. </a:t>
            </a:r>
          </a:p>
        </p:txBody>
      </p:sp>
      <p:sp>
        <p:nvSpPr>
          <p:cNvPr id="33794" name="Прямоугольник 5"/>
          <p:cNvSpPr>
            <a:spLocks noChangeArrowheads="1"/>
          </p:cNvSpPr>
          <p:nvPr/>
        </p:nvSpPr>
        <p:spPr bwMode="auto">
          <a:xfrm>
            <a:off x="1258888" y="5732463"/>
            <a:ext cx="6626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Скачет по полю лошадка, темная, как шоколадка</a:t>
            </a:r>
          </a:p>
          <a:p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Не сиди на ней молчком, громко щелкай язычком!</a:t>
            </a:r>
          </a:p>
        </p:txBody>
      </p:sp>
      <p:pic>
        <p:nvPicPr>
          <p:cNvPr id="9" name="Рисунок 8" descr="http://www.gou1410.ru/assets/images/gruppa1/23.jp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886222" y="2643827"/>
            <a:ext cx="2448272" cy="2350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www.frame-baby.ru/uploads/posts/2012-04/1333437516_ya-lyublyu-skakat-na-loshadi_550.jpg">
            <a:hlinkClick r:id="rId3"/>
          </p:cNvPr>
          <p:cNvPicPr/>
          <p:nvPr/>
        </p:nvPicPr>
        <p:blipFill rotWithShape="1">
          <a:blip r:embed="rId4">
            <a:extLst/>
          </a:blip>
          <a:srcRect l="53463" b="46843"/>
          <a:stretch/>
        </p:blipFill>
        <p:spPr bwMode="auto">
          <a:xfrm>
            <a:off x="971600" y="2348880"/>
            <a:ext cx="4176464" cy="2940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009650" y="404813"/>
            <a:ext cx="7124700" cy="1008062"/>
          </a:xfrm>
        </p:spPr>
        <p:txBody>
          <a:bodyPr/>
          <a:lstStyle/>
          <a:p>
            <a:pPr algn="ctr"/>
            <a:r>
              <a:rPr lang="ru-RU" sz="3600" b="1" smtClean="0">
                <a:solidFill>
                  <a:srgbClr val="002060"/>
                </a:solidFill>
              </a:rPr>
              <a:t>Почему некоторые дети неправильно произносят звуки?</a:t>
            </a:r>
          </a:p>
        </p:txBody>
      </p:sp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468313" y="1700213"/>
            <a:ext cx="828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mbria" pitchFamily="18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1713429"/>
            <a:ext cx="3384376" cy="1224136"/>
          </a:xfrm>
          <a:prstGeom prst="rect">
            <a:avLst/>
          </a:prstGeom>
          <a:solidFill>
            <a:srgbClr val="F5CC6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нарушение анатомического строения артикуляторного аппарата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08104" y="3109409"/>
            <a:ext cx="3384376" cy="1224136"/>
          </a:xfrm>
          <a:prstGeom prst="rect">
            <a:avLst/>
          </a:prstGeom>
          <a:solidFill>
            <a:srgbClr val="F494D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нарушения слуха и слуховой дифференциации звуков речи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08104" y="4582050"/>
            <a:ext cx="3384376" cy="1224136"/>
          </a:xfrm>
          <a:prstGeom prst="rect">
            <a:avLst/>
          </a:prstGeom>
          <a:solidFill>
            <a:srgbClr val="7CCEDE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-недостаточная подвижность артикуляторных органов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1679907"/>
            <a:ext cx="3384376" cy="1224136"/>
          </a:xfrm>
          <a:prstGeom prst="rect">
            <a:avLst/>
          </a:prstGeom>
          <a:solidFill>
            <a:srgbClr val="BD7FF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неправильная речь окружающих ребенка людей (двуязычие, «сюсюканье»)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3140968"/>
            <a:ext cx="3384376" cy="1224136"/>
          </a:xfrm>
          <a:prstGeom prst="rect">
            <a:avLst/>
          </a:prstGeom>
          <a:solidFill>
            <a:srgbClr val="F0552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-недостаточное  внимание взрослых к  речи ребёнка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4582050"/>
            <a:ext cx="3384376" cy="1224136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-патологии в период внутриутробного развития , родовые травмы, инфекции, наследственность и т.д.</a:t>
            </a:r>
          </a:p>
        </p:txBody>
      </p:sp>
      <p:pic>
        <p:nvPicPr>
          <p:cNvPr id="19" name="Рисунок 18" descr="http://dou6.ucoz.ru/photos/69338.jp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3635896" y="2904043"/>
            <a:ext cx="1872208" cy="165710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4"/>
          <p:cNvSpPr txBox="1">
            <a:spLocks noChangeArrowheads="1"/>
          </p:cNvSpPr>
          <p:nvPr/>
        </p:nvSpPr>
        <p:spPr bwMode="auto">
          <a:xfrm>
            <a:off x="468313" y="404813"/>
            <a:ext cx="7848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mbria" pitchFamily="18" charset="0"/>
              </a:rPr>
              <a:t>13. «Часики». </a:t>
            </a:r>
            <a:r>
              <a:rPr lang="ru-RU" sz="2000" b="1">
                <a:solidFill>
                  <a:srgbClr val="002B4C"/>
                </a:solidFill>
                <a:latin typeface="Cambria" pitchFamily="18" charset="0"/>
              </a:rPr>
              <a:t>Рот приоткрыт, губы растянуты в улыбке. Кончик языка касается то левого, то правого угла рта. Нижняя челюсть неподвижна. Губы не облизывать. Выполнять ритмично.</a:t>
            </a:r>
          </a:p>
        </p:txBody>
      </p:sp>
      <p:pic>
        <p:nvPicPr>
          <p:cNvPr id="6" name="Рисунок 5" descr="http://logoportal.ru/wp-content/uploads/2011/12/chasiki.jpg">
            <a:hlinkClick r:id="rId2"/>
          </p:cNvPr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2055987" y="1988840"/>
            <a:ext cx="4131303" cy="3521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819" name="TextBox 8"/>
          <p:cNvSpPr txBox="1">
            <a:spLocks noChangeArrowheads="1"/>
          </p:cNvSpPr>
          <p:nvPr/>
        </p:nvSpPr>
        <p:spPr bwMode="auto">
          <a:xfrm>
            <a:off x="1619250" y="5965825"/>
            <a:ext cx="500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Тик-так, тик-так, ходят часики вот так.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6"/>
          <p:cNvSpPr>
            <a:spLocks noChangeArrowheads="1"/>
          </p:cNvSpPr>
          <p:nvPr/>
        </p:nvSpPr>
        <p:spPr bwMode="auto">
          <a:xfrm>
            <a:off x="323850" y="115888"/>
            <a:ext cx="6624638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 </a:t>
            </a:r>
            <a:r>
              <a:rPr lang="ru-RU" sz="2400" b="1">
                <a:solidFill>
                  <a:srgbClr val="C00000"/>
                </a:solidFill>
                <a:latin typeface="Cambria" pitchFamily="18" charset="0"/>
              </a:rPr>
              <a:t>14. «Качели».</a:t>
            </a:r>
          </a:p>
          <a:p>
            <a:r>
              <a:rPr lang="ru-RU" sz="2000" b="1">
                <a:solidFill>
                  <a:srgbClr val="002B4C"/>
                </a:solidFill>
                <a:latin typeface="Cambria" pitchFamily="18" charset="0"/>
              </a:rPr>
              <a:t>Рот широко открыт, губы в улыбке.                      Ритмично меняем положение языка:                                  1) кончик языка за верхними резцами;                                2) кончик языка за нижними резцами.                 Двигается только язык, а не подбородок! </a:t>
            </a:r>
          </a:p>
        </p:txBody>
      </p:sp>
      <p:sp>
        <p:nvSpPr>
          <p:cNvPr id="35842" name="TextBox 7"/>
          <p:cNvSpPr txBox="1">
            <a:spLocks noChangeArrowheads="1"/>
          </p:cNvSpPr>
          <p:nvPr/>
        </p:nvSpPr>
        <p:spPr bwMode="auto">
          <a:xfrm>
            <a:off x="1258888" y="5357813"/>
            <a:ext cx="71294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Сели дети на качели и взлетели выше ели.</a:t>
            </a:r>
          </a:p>
          <a:p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Даже солнышка коснулись, а потом назад вернулись.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987824" y="2610660"/>
            <a:ext cx="2131731" cy="2122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67544" y="2610660"/>
            <a:ext cx="2131731" cy="2122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652120" y="819596"/>
            <a:ext cx="3125876" cy="4265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4"/>
          <p:cNvSpPr txBox="1">
            <a:spLocks noChangeArrowheads="1"/>
          </p:cNvSpPr>
          <p:nvPr/>
        </p:nvSpPr>
        <p:spPr bwMode="auto">
          <a:xfrm>
            <a:off x="876300" y="404813"/>
            <a:ext cx="75596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mbria" pitchFamily="18" charset="0"/>
              </a:rPr>
              <a:t>15. «Маляр». </a:t>
            </a:r>
            <a:r>
              <a:rPr lang="ru-RU" sz="2000" b="1">
                <a:solidFill>
                  <a:srgbClr val="002B4C"/>
                </a:solidFill>
                <a:latin typeface="Cambria" pitchFamily="18" charset="0"/>
              </a:rPr>
              <a:t>Улыбнуться, отрыть рот, язык поднять вверх и кончиком языка поводить по небу от верхних зубов до мягкого неба  и обратно. Выполнять медленно,                              под счет до «10».</a:t>
            </a:r>
          </a:p>
        </p:txBody>
      </p:sp>
      <p:sp>
        <p:nvSpPr>
          <p:cNvPr id="36866" name="TextBox 5"/>
          <p:cNvSpPr txBox="1">
            <a:spLocks noChangeArrowheads="1"/>
          </p:cNvSpPr>
          <p:nvPr/>
        </p:nvSpPr>
        <p:spPr bwMode="auto">
          <a:xfrm>
            <a:off x="900113" y="5445125"/>
            <a:ext cx="7848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Я сегодня утром встал и поселок не узнал:</a:t>
            </a:r>
          </a:p>
          <a:p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Каждый столб и каждый дом  был покрашен маляром.</a:t>
            </a:r>
          </a:p>
          <a:p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Если хочешь жить, как в сказке,  позови на помощь краски!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638595" y="2593544"/>
            <a:ext cx="2376263" cy="2240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143125"/>
            <a:ext cx="4032250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4"/>
          <p:cNvSpPr txBox="1">
            <a:spLocks noChangeArrowheads="1"/>
          </p:cNvSpPr>
          <p:nvPr/>
        </p:nvSpPr>
        <p:spPr bwMode="auto">
          <a:xfrm>
            <a:off x="323850" y="476250"/>
            <a:ext cx="871220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mbria" pitchFamily="18" charset="0"/>
              </a:rPr>
              <a:t>16. «Дятел». </a:t>
            </a:r>
            <a:r>
              <a:rPr lang="ru-RU" sz="2000" b="1">
                <a:solidFill>
                  <a:srgbClr val="002B4C"/>
                </a:solidFill>
                <a:latin typeface="Cambria" pitchFamily="18" charset="0"/>
              </a:rPr>
              <a:t>Улыбнуться, отрыть рот, поднять язык вверх. Кончиком языка с силой «ударять» по бугоркам за верхними зубами и произносить звуки: «Д-дд, Д-дд…». Выполнять 10 – 20 секунд                      сначала медленно, затем все быстрее и быстрее. Следить, что бы работал только кончик языка, а сам язык не прыгал.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637018" y="3068960"/>
            <a:ext cx="2304256" cy="2076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1116013" y="5876925"/>
            <a:ext cx="6769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Дятел на стволе сидит,  клювом по нему стучит.</a:t>
            </a:r>
          </a:p>
          <a:p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Стук да стук, стук да стук – раздается громкий звук.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764673" y="2420888"/>
            <a:ext cx="4075212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50284" y="404664"/>
            <a:ext cx="8045963" cy="604867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755650" y="7938"/>
            <a:ext cx="7704138" cy="828675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   Не стоит слишком беспокоиться, если…</a:t>
            </a:r>
          </a:p>
        </p:txBody>
      </p:sp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468313" y="836613"/>
            <a:ext cx="835183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3054"/>
                </a:solidFill>
                <a:latin typeface="Cambria" pitchFamily="18" charset="0"/>
              </a:rPr>
              <a:t>Если у Вашего ребенка хороший слух, достаточный запас слов, </a:t>
            </a:r>
          </a:p>
          <a:p>
            <a:r>
              <a:rPr lang="ru-RU" sz="2000" b="1">
                <a:solidFill>
                  <a:srgbClr val="003054"/>
                </a:solidFill>
                <a:latin typeface="Cambria" pitchFamily="18" charset="0"/>
              </a:rPr>
              <a:t>если он правильно строит предложения и согласовывает в них слова, если речь его четкая, несмазанная, </a:t>
            </a:r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но имеется дефектное произношение звуков (одного или нескольких), вероятно у него возрастная, временная задержка нарушения произношения. </a:t>
            </a:r>
            <a:r>
              <a:rPr lang="ru-RU" sz="2000" b="1">
                <a:solidFill>
                  <a:srgbClr val="003054"/>
                </a:solidFill>
                <a:latin typeface="Cambria" pitchFamily="18" charset="0"/>
              </a:rPr>
              <a:t>Скорее всего, она пройдет сама собой, с возрастом, но иногда можно чуть-чуть помочь Вашему малышу. </a:t>
            </a:r>
          </a:p>
          <a:p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Для этого важно знать причины таких задержек. </a:t>
            </a:r>
          </a:p>
          <a:p>
            <a:r>
              <a:rPr lang="ru-RU" sz="2000" b="1">
                <a:solidFill>
                  <a:srgbClr val="003054"/>
                </a:solidFill>
                <a:latin typeface="Cambria" pitchFamily="18" charset="0"/>
              </a:rPr>
              <a:t>Иногда это бывает подражание неправильной речи окружающих – не только взрослых, но и детей, сверстников. Поэтому постарайтесь сделать так, чтобы правильную, красивую речь Ваш малыш слышал гораздо чаще, чем дефектную: читайте ему вслух детские книжки, давайте слушать записи сказок в исполнении профессиональных артистов… Очень важно также следить за тем, чтобы при общении с ребенком Вы избегали «сюсюканья», «детской речи». Часто этого бывает вполне достаточно, чтобы преодолеть речевые ошибки, да и ребенку гораздо приятнее, когда с ним разговаривают, как со взрослым.</a:t>
            </a:r>
            <a:endParaRPr lang="ru-RU" sz="2000">
              <a:solidFill>
                <a:srgbClr val="003054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009650" y="260350"/>
            <a:ext cx="7123113" cy="865188"/>
          </a:xfrm>
        </p:spPr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</a:rPr>
              <a:t>Когда нужна помощь логопеда?</a:t>
            </a:r>
          </a:p>
        </p:txBody>
      </p:sp>
      <p:sp>
        <p:nvSpPr>
          <p:cNvPr id="18434" name="Прямоугольник 4"/>
          <p:cNvSpPr>
            <a:spLocks noChangeArrowheads="1"/>
          </p:cNvSpPr>
          <p:nvPr/>
        </p:nvSpPr>
        <p:spPr bwMode="auto">
          <a:xfrm>
            <a:off x="2773363" y="1747838"/>
            <a:ext cx="624840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/>
            </a:r>
            <a:br>
              <a:rPr lang="ru-RU">
                <a:latin typeface="Cambria" pitchFamily="18" charset="0"/>
              </a:rPr>
            </a:br>
            <a:r>
              <a:rPr lang="ru-RU" b="1">
                <a:solidFill>
                  <a:srgbClr val="00467A"/>
                </a:solidFill>
                <a:latin typeface="Cambria" pitchFamily="18" charset="0"/>
              </a:rPr>
              <a:t>- ребенок затрудняется в составлении собственного высказывания, испытывает сложности в пересказах, заучивании стихов;</a:t>
            </a:r>
            <a:br>
              <a:rPr lang="ru-RU" b="1">
                <a:solidFill>
                  <a:srgbClr val="00467A"/>
                </a:solidFill>
                <a:latin typeface="Cambria" pitchFamily="18" charset="0"/>
              </a:rPr>
            </a:br>
            <a:r>
              <a:rPr lang="ru-RU" b="1">
                <a:solidFill>
                  <a:srgbClr val="630945"/>
                </a:solidFill>
                <a:latin typeface="Cambria" pitchFamily="18" charset="0"/>
              </a:rPr>
              <a:t>- испытывает трудности в использовании обобщающих понятий (ЖИВОТНЫЕ, ПОСУДА и т.д.);</a:t>
            </a:r>
            <a:br>
              <a:rPr lang="ru-RU" b="1">
                <a:solidFill>
                  <a:srgbClr val="630945"/>
                </a:solidFill>
                <a:latin typeface="Cambria" pitchFamily="18" charset="0"/>
              </a:rPr>
            </a:br>
            <a:r>
              <a:rPr lang="ru-RU" b="1">
                <a:solidFill>
                  <a:srgbClr val="00467A"/>
                </a:solidFill>
                <a:latin typeface="Cambria" pitchFamily="18" charset="0"/>
              </a:rPr>
              <a:t>- не различает звуки близкие по звучанию ( З-С, Ж-Ш, Б-П, Д-Т, В-Ф, Г-К, Ч-Щ, Ч-ТЬ, Щ -СЬ и т.п.);</a:t>
            </a:r>
            <a:br>
              <a:rPr lang="ru-RU" b="1">
                <a:solidFill>
                  <a:srgbClr val="00467A"/>
                </a:solidFill>
                <a:latin typeface="Cambria" pitchFamily="18" charset="0"/>
              </a:rPr>
            </a:br>
            <a:r>
              <a:rPr lang="ru-RU" b="1">
                <a:solidFill>
                  <a:srgbClr val="630945"/>
                </a:solidFill>
                <a:latin typeface="Cambria" pitchFamily="18" charset="0"/>
              </a:rPr>
              <a:t>- неправильно произносит звуки речи;</a:t>
            </a:r>
            <a:br>
              <a:rPr lang="ru-RU" b="1">
                <a:solidFill>
                  <a:srgbClr val="630945"/>
                </a:solidFill>
                <a:latin typeface="Cambria" pitchFamily="18" charset="0"/>
              </a:rPr>
            </a:br>
            <a:r>
              <a:rPr lang="ru-RU" b="1">
                <a:solidFill>
                  <a:srgbClr val="00467A"/>
                </a:solidFill>
                <a:latin typeface="Cambria" pitchFamily="18" charset="0"/>
              </a:rPr>
              <a:t>- речь характеризуется наличием аграмматизмов:           ( пять цыпленков, окны, лисенки и т.п.);</a:t>
            </a:r>
            <a:br>
              <a:rPr lang="ru-RU" b="1">
                <a:solidFill>
                  <a:srgbClr val="00467A"/>
                </a:solidFill>
                <a:latin typeface="Cambria" pitchFamily="18" charset="0"/>
              </a:rPr>
            </a:br>
            <a:r>
              <a:rPr lang="ru-RU" b="1">
                <a:solidFill>
                  <a:srgbClr val="630945"/>
                </a:solidFill>
                <a:latin typeface="Cambria" pitchFamily="18" charset="0"/>
              </a:rPr>
              <a:t>- пропускает или переставляет звуки и слоги в словах;</a:t>
            </a:r>
            <a:br>
              <a:rPr lang="ru-RU" b="1">
                <a:solidFill>
                  <a:srgbClr val="630945"/>
                </a:solidFill>
                <a:latin typeface="Cambria" pitchFamily="18" charset="0"/>
              </a:rPr>
            </a:br>
            <a:r>
              <a:rPr lang="ru-RU" b="1">
                <a:solidFill>
                  <a:srgbClr val="00467A"/>
                </a:solidFill>
                <a:latin typeface="Cambria" pitchFamily="18" charset="0"/>
              </a:rPr>
              <a:t>- ребенок заикается;</a:t>
            </a:r>
            <a:br>
              <a:rPr lang="ru-RU" b="1">
                <a:solidFill>
                  <a:srgbClr val="00467A"/>
                </a:solidFill>
                <a:latin typeface="Cambria" pitchFamily="18" charset="0"/>
              </a:rPr>
            </a:br>
            <a:r>
              <a:rPr lang="ru-RU" b="1">
                <a:solidFill>
                  <a:srgbClr val="630945"/>
                </a:solidFill>
                <a:latin typeface="Cambria" pitchFamily="18" charset="0"/>
              </a:rPr>
              <a:t>- испытывает трудности в обучении чтению и письму;</a:t>
            </a:r>
            <a:br>
              <a:rPr lang="ru-RU" b="1">
                <a:solidFill>
                  <a:srgbClr val="630945"/>
                </a:solidFill>
                <a:latin typeface="Cambria" pitchFamily="18" charset="0"/>
              </a:rPr>
            </a:br>
            <a:r>
              <a:rPr lang="ru-RU" b="1">
                <a:solidFill>
                  <a:srgbClr val="00467A"/>
                </a:solidFill>
                <a:latin typeface="Cambria" pitchFamily="18" charset="0"/>
              </a:rPr>
              <a:t>- ребенок замкнут, старается избегать речевых контактов с окружающими.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750" y="1196975"/>
            <a:ext cx="59039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  Детям от 5 до 7 лет: </a:t>
            </a:r>
          </a:p>
        </p:txBody>
      </p:sp>
      <p:pic>
        <p:nvPicPr>
          <p:cNvPr id="7" name="Рисунок 6" descr="http://www.greenmama.ru/dn_images/02/60/04/48/127080472514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8" y="2133600"/>
            <a:ext cx="2667000" cy="3297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7920038" cy="1150938"/>
          </a:xfrm>
        </p:spPr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Что нужно для того, чтобы научить ребенка четко произносить звуки?</a:t>
            </a:r>
          </a:p>
        </p:txBody>
      </p:sp>
      <p:pic>
        <p:nvPicPr>
          <p:cNvPr id="6" name="Рисунок 5" descr="http://www.maaam.ru/upload/blogs/bb1667226aabe63f7e780ee6a618bb65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060575"/>
            <a:ext cx="2808288" cy="273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59" name="Прямоугольник 6"/>
          <p:cNvSpPr>
            <a:spLocks noChangeArrowheads="1"/>
          </p:cNvSpPr>
          <p:nvPr/>
        </p:nvSpPr>
        <p:spPr bwMode="auto">
          <a:xfrm>
            <a:off x="3357563" y="1598613"/>
            <a:ext cx="5543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467A"/>
                </a:solidFill>
                <a:latin typeface="Cambria" pitchFamily="18" charset="0"/>
              </a:rPr>
              <a:t>Для четкой артикуляции нужны сильные,  подвижные органы речи - язык, губы, небо.</a:t>
            </a:r>
          </a:p>
        </p:txBody>
      </p:sp>
      <p:sp>
        <p:nvSpPr>
          <p:cNvPr id="19460" name="Прямоугольник 7"/>
          <p:cNvSpPr>
            <a:spLocks noChangeArrowheads="1"/>
          </p:cNvSpPr>
          <p:nvPr/>
        </p:nvSpPr>
        <p:spPr bwMode="auto">
          <a:xfrm>
            <a:off x="3348038" y="2232025"/>
            <a:ext cx="5400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467A"/>
                </a:solidFill>
                <a:latin typeface="Cambria" pitchFamily="18" charset="0"/>
              </a:rPr>
              <a:t>Артикуляция связана с работой многих мышц, в том числе: жевательных, глотательных, мимических, дыхательных. </a:t>
            </a:r>
          </a:p>
        </p:txBody>
      </p:sp>
      <p:sp>
        <p:nvSpPr>
          <p:cNvPr id="19461" name="Прямоугольник 10"/>
          <p:cNvSpPr>
            <a:spLocks noChangeArrowheads="1"/>
          </p:cNvSpPr>
          <p:nvPr/>
        </p:nvSpPr>
        <p:spPr bwMode="auto">
          <a:xfrm>
            <a:off x="3332163" y="3213100"/>
            <a:ext cx="570388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Артикуляционная гимнастика </a:t>
            </a:r>
            <a:r>
              <a:rPr lang="ru-RU" sz="2000" b="1" u="sng">
                <a:solidFill>
                  <a:srgbClr val="C00000"/>
                </a:solidFill>
                <a:latin typeface="Cambria" pitchFamily="18" charset="0"/>
              </a:rPr>
              <a:t>является основой формирования речевых звуков и коррекции нарушений звукопроизношения. </a:t>
            </a:r>
            <a:r>
              <a:rPr lang="ru-RU" sz="2000" b="1">
                <a:solidFill>
                  <a:srgbClr val="00467A"/>
                </a:solidFill>
                <a:latin typeface="Cambria" pitchFamily="18" charset="0"/>
              </a:rPr>
              <a:t>Она включает упражнения для тренировки подвижности органов артикуляционного аппарата, отработки определенных положений губ, языка, мягкого неба, необходимых для правильного произнесения, как всех звуков,                          так и каждого звука той или иной группы. </a:t>
            </a:r>
            <a:br>
              <a:rPr lang="ru-RU" sz="2000" b="1">
                <a:solidFill>
                  <a:srgbClr val="00467A"/>
                </a:solidFill>
                <a:latin typeface="Cambria" pitchFamily="18" charset="0"/>
              </a:rPr>
            </a:br>
            <a:r>
              <a:rPr lang="ru-RU" sz="2000" b="1">
                <a:latin typeface="Cambria" pitchFamily="18" charset="0"/>
              </a:rPr>
              <a:t/>
            </a:r>
            <a:br>
              <a:rPr lang="ru-RU" sz="2000" b="1">
                <a:latin typeface="Cambria" pitchFamily="18" charset="0"/>
              </a:rPr>
            </a:br>
            <a:endParaRPr lang="ru-RU" sz="2000" b="1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395288" y="26988"/>
            <a:ext cx="8353425" cy="1081087"/>
          </a:xfrm>
        </p:spPr>
        <p:txBody>
          <a:bodyPr/>
          <a:lstStyle/>
          <a:p>
            <a:r>
              <a:rPr lang="ru-RU" b="1" smtClean="0"/>
              <a:t/>
            </a:r>
            <a:br>
              <a:rPr lang="ru-RU" b="1" smtClean="0"/>
            </a:br>
            <a:r>
              <a:rPr lang="ru-RU" b="1" smtClean="0">
                <a:solidFill>
                  <a:srgbClr val="C00000"/>
                </a:solidFill>
              </a:rPr>
              <a:t>Рекомендации по проведению упражнений артикуляционной гимнастики.</a:t>
            </a:r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296863" y="1419225"/>
            <a:ext cx="59055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3054"/>
                </a:solidFill>
                <a:latin typeface="Cambria" pitchFamily="18" charset="0"/>
              </a:rPr>
              <a:t>1. Проводить артикул. гимнастику нужно ежедневно, чтобы вырабатываемые у детей навыки закреплялись. Лучше выполнять упражнения 3-4 раза в день по 3-5 минут.                  Не следует предлагать детям более 2-3 упражнений за раз. Каждое упражнение выполняется по 5-7 раз. </a:t>
            </a:r>
            <a:br>
              <a:rPr lang="ru-RU" sz="2000" b="1">
                <a:solidFill>
                  <a:srgbClr val="003054"/>
                </a:solidFill>
                <a:latin typeface="Cambria" pitchFamily="18" charset="0"/>
              </a:rPr>
            </a:br>
            <a:endParaRPr lang="ru-RU" sz="2000" b="1">
              <a:solidFill>
                <a:srgbClr val="003054"/>
              </a:solidFill>
              <a:latin typeface="Cambria" pitchFamily="18" charset="0"/>
            </a:endParaRPr>
          </a:p>
          <a:p>
            <a:endParaRPr lang="ru-RU" sz="2000" b="1">
              <a:latin typeface="Cambria" pitchFamily="18" charset="0"/>
            </a:endParaRPr>
          </a:p>
        </p:txBody>
      </p:sp>
      <p:sp>
        <p:nvSpPr>
          <p:cNvPr id="20483" name="Прямоугольник 5"/>
          <p:cNvSpPr>
            <a:spLocks noChangeArrowheads="1"/>
          </p:cNvSpPr>
          <p:nvPr/>
        </p:nvSpPr>
        <p:spPr bwMode="auto">
          <a:xfrm>
            <a:off x="323850" y="3914775"/>
            <a:ext cx="4679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mbria" pitchFamily="18" charset="0"/>
              </a:rPr>
              <a:t> </a:t>
            </a:r>
          </a:p>
        </p:txBody>
      </p:sp>
      <p:sp>
        <p:nvSpPr>
          <p:cNvPr id="20484" name="Прямоугольник 6"/>
          <p:cNvSpPr>
            <a:spLocks noChangeArrowheads="1"/>
          </p:cNvSpPr>
          <p:nvPr/>
        </p:nvSpPr>
        <p:spPr bwMode="auto">
          <a:xfrm>
            <a:off x="330200" y="3608388"/>
            <a:ext cx="42418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630945"/>
                </a:solidFill>
                <a:latin typeface="Cambria" pitchFamily="18" charset="0"/>
              </a:rPr>
              <a:t>2. Статические упражнения выполняются по 10-15 секунд (удержание артикуляционной                       позы в одном положении). </a:t>
            </a:r>
            <a:br>
              <a:rPr lang="ru-RU" sz="2000" b="1">
                <a:solidFill>
                  <a:srgbClr val="630945"/>
                </a:solidFill>
                <a:latin typeface="Cambria" pitchFamily="18" charset="0"/>
              </a:rPr>
            </a:br>
            <a:endParaRPr lang="ru-RU" sz="2000" b="1">
              <a:solidFill>
                <a:srgbClr val="630945"/>
              </a:solidFill>
              <a:latin typeface="Cambria" pitchFamily="18" charset="0"/>
            </a:endParaRPr>
          </a:p>
        </p:txBody>
      </p:sp>
      <p:sp>
        <p:nvSpPr>
          <p:cNvPr id="20485" name="Прямоугольник 7"/>
          <p:cNvSpPr>
            <a:spLocks noChangeArrowheads="1"/>
          </p:cNvSpPr>
          <p:nvPr/>
        </p:nvSpPr>
        <p:spPr bwMode="auto">
          <a:xfrm>
            <a:off x="358775" y="3573463"/>
            <a:ext cx="8426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mbria" pitchFamily="18" charset="0"/>
              </a:rPr>
              <a:t/>
            </a:r>
            <a:br>
              <a:rPr lang="ru-RU" sz="2000" b="1">
                <a:latin typeface="Cambria" pitchFamily="18" charset="0"/>
              </a:rPr>
            </a:br>
            <a:endParaRPr lang="ru-RU" sz="2000" b="1">
              <a:latin typeface="Cambria" pitchFamily="18" charset="0"/>
            </a:endParaRPr>
          </a:p>
        </p:txBody>
      </p:sp>
      <p:sp>
        <p:nvSpPr>
          <p:cNvPr id="20486" name="Прямоугольник 8"/>
          <p:cNvSpPr>
            <a:spLocks noChangeArrowheads="1"/>
          </p:cNvSpPr>
          <p:nvPr/>
        </p:nvSpPr>
        <p:spPr bwMode="auto">
          <a:xfrm>
            <a:off x="358775" y="4508500"/>
            <a:ext cx="8426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mbria" pitchFamily="18" charset="0"/>
              </a:rPr>
              <a:t/>
            </a:r>
            <a:br>
              <a:rPr lang="ru-RU" sz="2000" b="1">
                <a:latin typeface="Cambria" pitchFamily="18" charset="0"/>
              </a:rPr>
            </a:br>
            <a:endParaRPr lang="ru-RU" sz="2000" b="1">
              <a:latin typeface="Cambria" pitchFamily="18" charset="0"/>
            </a:endParaRPr>
          </a:p>
        </p:txBody>
      </p:sp>
      <p:sp>
        <p:nvSpPr>
          <p:cNvPr id="20487" name="Прямоугольник 10"/>
          <p:cNvSpPr>
            <a:spLocks noChangeArrowheads="1"/>
          </p:cNvSpPr>
          <p:nvPr/>
        </p:nvSpPr>
        <p:spPr bwMode="auto">
          <a:xfrm>
            <a:off x="414338" y="4862513"/>
            <a:ext cx="4572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3054"/>
                </a:solidFill>
                <a:latin typeface="Cambria" pitchFamily="18" charset="0"/>
              </a:rPr>
              <a:t>3. При отборе упражнений для артикул. гимнастики надо идти           от простых упражнений к более сложным. Начинать с упражнений для губ.</a:t>
            </a:r>
            <a:br>
              <a:rPr lang="ru-RU" sz="2000" b="1">
                <a:solidFill>
                  <a:srgbClr val="003054"/>
                </a:solidFill>
                <a:latin typeface="Cambria" pitchFamily="18" charset="0"/>
              </a:rPr>
            </a:br>
            <a:endParaRPr lang="ru-RU" sz="2000">
              <a:solidFill>
                <a:srgbClr val="003054"/>
              </a:solidFill>
              <a:latin typeface="Cambria" pitchFamily="18" charset="0"/>
            </a:endParaRPr>
          </a:p>
        </p:txBody>
      </p:sp>
      <p:pic>
        <p:nvPicPr>
          <p:cNvPr id="13" name="Рисунок 12" descr="http://cs10996.userapi.com/u86358645/-14/x_306b16e4.jp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012160" y="1621388"/>
            <a:ext cx="2772308" cy="4687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5"/>
          <p:cNvSpPr>
            <a:spLocks noChangeArrowheads="1"/>
          </p:cNvSpPr>
          <p:nvPr/>
        </p:nvSpPr>
        <p:spPr bwMode="auto">
          <a:xfrm>
            <a:off x="611188" y="404813"/>
            <a:ext cx="45720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630945"/>
                </a:solidFill>
                <a:latin typeface="Cambria" pitchFamily="18" charset="0"/>
              </a:rPr>
              <a:t>4. Артикуляционную гимнастику выполняют сидя, спина прямая, тело не напряжено, руки и ноги находятся в спокойном положении. </a:t>
            </a:r>
            <a:br>
              <a:rPr lang="ru-RU" sz="2000" b="1">
                <a:solidFill>
                  <a:srgbClr val="630945"/>
                </a:solidFill>
                <a:latin typeface="Cambria" pitchFamily="18" charset="0"/>
              </a:rPr>
            </a:br>
            <a:endParaRPr lang="ru-RU" sz="2000">
              <a:solidFill>
                <a:srgbClr val="630945"/>
              </a:solidFill>
              <a:latin typeface="Cambria" pitchFamily="18" charset="0"/>
            </a:endParaRPr>
          </a:p>
        </p:txBody>
      </p:sp>
      <p:sp>
        <p:nvSpPr>
          <p:cNvPr id="21506" name="Прямоугольник 6"/>
          <p:cNvSpPr>
            <a:spLocks noChangeArrowheads="1"/>
          </p:cNvSpPr>
          <p:nvPr/>
        </p:nvSpPr>
        <p:spPr bwMode="auto">
          <a:xfrm>
            <a:off x="542925" y="2008188"/>
            <a:ext cx="5111750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B4C"/>
                </a:solidFill>
                <a:latin typeface="Cambria" pitchFamily="18" charset="0"/>
              </a:rPr>
              <a:t>5. Ребенок должен хорошо видеть   лицо взрослого и свое лицо, чтобы самостоятельно контролировать правильность выполнения движений. Поэтому ребенок и взрослый во время проведения артикуляционной гимнастики должны находиться перед настенным зеркалом. Также ребенок может воспользоваться небольшим ручным зеркалом (примерно 9х12 см), но тогда взрослый должен находиться напротив ребенка лицом к нему. </a:t>
            </a:r>
          </a:p>
          <a:p>
            <a:r>
              <a:rPr lang="ru-RU" sz="2000" b="1">
                <a:solidFill>
                  <a:srgbClr val="002B4C"/>
                </a:solidFill>
                <a:latin typeface="Cambria" pitchFamily="18" charset="0"/>
              </a:rPr>
              <a:t>Выполнять упражнения лучше в игровой форме, эмоционально!</a:t>
            </a:r>
            <a:br>
              <a:rPr lang="ru-RU" sz="2000" b="1">
                <a:solidFill>
                  <a:srgbClr val="002B4C"/>
                </a:solidFill>
                <a:latin typeface="Cambria" pitchFamily="18" charset="0"/>
              </a:rPr>
            </a:br>
            <a:endParaRPr lang="ru-RU" sz="2000" b="1">
              <a:solidFill>
                <a:srgbClr val="002B4C"/>
              </a:solidFill>
              <a:latin typeface="Cambria" pitchFamily="18" charset="0"/>
            </a:endParaRPr>
          </a:p>
        </p:txBody>
      </p:sp>
      <p:pic>
        <p:nvPicPr>
          <p:cNvPr id="8" name="Рисунок 7" descr="http://www.instablogsimages.com/images/2008/03/12/muli-message-talking-speech-mirror_8381.jp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706397" y="2996952"/>
            <a:ext cx="3168352" cy="2998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http://sibmama.ru/images/3352/ff742559f773e9bd417e4d3e1cefaa041fea02b3.jpg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675801" y="404664"/>
            <a:ext cx="3198948" cy="2108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5735638" y="549275"/>
            <a:ext cx="1068387" cy="143986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675313" y="549275"/>
            <a:ext cx="1128712" cy="143986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07375" cy="1139825"/>
          </a:xfrm>
        </p:spPr>
        <p:txBody>
          <a:bodyPr>
            <a:noAutofit/>
          </a:bodyPr>
          <a:lstStyle/>
          <a:p>
            <a:r>
              <a:rPr lang="ru-RU" b="1" smtClean="0"/>
              <a:t/>
            </a:r>
            <a:br>
              <a:rPr lang="ru-RU" b="1" smtClean="0"/>
            </a:br>
            <a:r>
              <a:rPr lang="ru-RU" b="1" smtClean="0">
                <a:solidFill>
                  <a:srgbClr val="7E0C58"/>
                </a:solidFill>
              </a:rPr>
              <a:t>Основные упражнения </a:t>
            </a:r>
            <a:r>
              <a:rPr lang="en-US" b="1" smtClean="0">
                <a:solidFill>
                  <a:srgbClr val="7E0C58"/>
                </a:solidFill>
              </a:rPr>
              <a:t/>
            </a:r>
            <a:br>
              <a:rPr lang="en-US" b="1" smtClean="0">
                <a:solidFill>
                  <a:srgbClr val="7E0C58"/>
                </a:solidFill>
              </a:rPr>
            </a:br>
            <a:r>
              <a:rPr lang="ru-RU" b="1" smtClean="0">
                <a:solidFill>
                  <a:srgbClr val="7E0C58"/>
                </a:solidFill>
              </a:rPr>
              <a:t>                            артикуляционной гимнастики.</a:t>
            </a:r>
            <a:r>
              <a:rPr lang="ru-RU" b="1" smtClean="0">
                <a:solidFill>
                  <a:srgbClr val="EB4310"/>
                </a:solidFill>
              </a:rPr>
              <a:t/>
            </a:r>
            <a:br>
              <a:rPr lang="ru-RU" b="1" smtClean="0">
                <a:solidFill>
                  <a:srgbClr val="EB4310"/>
                </a:solidFill>
              </a:rPr>
            </a:br>
            <a:endParaRPr lang="ru-RU" b="1" smtClean="0">
              <a:solidFill>
                <a:srgbClr val="EB4310"/>
              </a:solidFill>
            </a:endParaRPr>
          </a:p>
        </p:txBody>
      </p:sp>
      <p:sp>
        <p:nvSpPr>
          <p:cNvPr id="22530" name="Прямоугольник 4"/>
          <p:cNvSpPr>
            <a:spLocks noChangeArrowheads="1"/>
          </p:cNvSpPr>
          <p:nvPr/>
        </p:nvSpPr>
        <p:spPr bwMode="auto">
          <a:xfrm>
            <a:off x="4087813" y="1557338"/>
            <a:ext cx="48593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mbria" pitchFamily="18" charset="0"/>
              </a:rPr>
              <a:t>1. «Улыбка». </a:t>
            </a:r>
            <a:r>
              <a:rPr lang="ru-RU" sz="2000" b="1">
                <a:solidFill>
                  <a:srgbClr val="002B4C"/>
                </a:solidFill>
                <a:latin typeface="Cambria" pitchFamily="18" charset="0"/>
              </a:rPr>
              <a:t>Удерживание губ в улыбке, как бы беззвучно произнося звук </a:t>
            </a:r>
            <a:r>
              <a:rPr lang="ru-RU" sz="2000" b="1" i="1">
                <a:solidFill>
                  <a:srgbClr val="002B4C"/>
                </a:solidFill>
                <a:latin typeface="Cambria" pitchFamily="18" charset="0"/>
              </a:rPr>
              <a:t>и</a:t>
            </a:r>
            <a:r>
              <a:rPr lang="ru-RU" sz="2000" b="1">
                <a:solidFill>
                  <a:srgbClr val="002B4C"/>
                </a:solidFill>
                <a:latin typeface="Cambria" pitchFamily="18" charset="0"/>
              </a:rPr>
              <a:t>. Передние верхние и нижние зубы обнажены.</a:t>
            </a:r>
            <a:r>
              <a:rPr lang="en-US" sz="2000" b="1">
                <a:solidFill>
                  <a:srgbClr val="002B4C"/>
                </a:solidFill>
                <a:latin typeface="Cambria" pitchFamily="18" charset="0"/>
              </a:rPr>
              <a:t> (5-10</a:t>
            </a:r>
            <a:r>
              <a:rPr lang="ru-RU" sz="2000" b="1">
                <a:solidFill>
                  <a:srgbClr val="002B4C"/>
                </a:solidFill>
                <a:latin typeface="Cambria" pitchFamily="18" charset="0"/>
              </a:rPr>
              <a:t> секунд)</a:t>
            </a: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1116013" y="5526088"/>
            <a:ext cx="67056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Как весёлые лягушки тянем губки прямо к ушкам.</a:t>
            </a:r>
            <a:br>
              <a:rPr lang="ru-RU" sz="2000" b="1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Потянули - перестали. И нисколько не устали!</a:t>
            </a:r>
          </a:p>
        </p:txBody>
      </p:sp>
      <p:pic>
        <p:nvPicPr>
          <p:cNvPr id="1026" name="Picture 2" descr="http://www.pedlib.ru/books1/3/0298/image006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327689" y="2204864"/>
            <a:ext cx="349557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 descr="http://www.gou1410.ru/assets/images/gruppa1/12.jpg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387127" y="3992428"/>
            <a:ext cx="1682114" cy="1533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6"/>
          <p:cNvSpPr txBox="1">
            <a:spLocks noChangeArrowheads="1"/>
          </p:cNvSpPr>
          <p:nvPr/>
        </p:nvSpPr>
        <p:spPr bwMode="auto">
          <a:xfrm>
            <a:off x="3700463" y="620713"/>
            <a:ext cx="48323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mbria" pitchFamily="18" charset="0"/>
              </a:rPr>
              <a:t>2. «Хоботок». </a:t>
            </a:r>
            <a:r>
              <a:rPr lang="ru-RU" sz="2000" b="1">
                <a:solidFill>
                  <a:srgbClr val="002060"/>
                </a:solidFill>
                <a:latin typeface="Cambria" pitchFamily="18" charset="0"/>
              </a:rPr>
              <a:t>Вытягивание губ вперёд трубочкой, как бы беззвучно произнося звук   (</a:t>
            </a:r>
            <a:r>
              <a:rPr lang="ru-RU" sz="2000" b="1" i="1">
                <a:solidFill>
                  <a:srgbClr val="002060"/>
                </a:solidFill>
                <a:latin typeface="Cambria" pitchFamily="18" charset="0"/>
              </a:rPr>
              <a:t>У)</a:t>
            </a:r>
            <a:r>
              <a:rPr lang="ru-RU" sz="2000" b="1">
                <a:solidFill>
                  <a:srgbClr val="002060"/>
                </a:solidFill>
                <a:latin typeface="Cambria" pitchFamily="18" charset="0"/>
              </a:rPr>
              <a:t> (5-10секунд).</a:t>
            </a:r>
          </a:p>
        </p:txBody>
      </p:sp>
      <p:sp>
        <p:nvSpPr>
          <p:cNvPr id="23554" name="Прямоугольник 7"/>
          <p:cNvSpPr>
            <a:spLocks noChangeArrowheads="1"/>
          </p:cNvSpPr>
          <p:nvPr/>
        </p:nvSpPr>
        <p:spPr bwMode="auto">
          <a:xfrm>
            <a:off x="1692275" y="5583238"/>
            <a:ext cx="5676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Подражаю я слону - губы хоботом тяну.</a:t>
            </a:r>
            <a:br>
              <a:rPr lang="ru-RU" sz="2000" b="1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000" b="1">
                <a:solidFill>
                  <a:srgbClr val="C00000"/>
                </a:solidFill>
                <a:latin typeface="Cambria" pitchFamily="18" charset="0"/>
              </a:rPr>
              <a:t>А теперь их отпускаю и на место возвращаю.</a:t>
            </a:r>
          </a:p>
        </p:txBody>
      </p:sp>
      <p:pic>
        <p:nvPicPr>
          <p:cNvPr id="23555" name="Рисунок 4" descr="http://img-fotki.yandex.ru/get/5503/cadi-1986.18e/0_716d9_4f0d82f5_X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417763"/>
            <a:ext cx="25209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http://bryansk24.ru/files/users/%5buid%5d/profile/geoavabig.png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620713"/>
            <a:ext cx="3114675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gou1410.ru/assets/images/gruppa1/13.jpg"/>
          <p:cNvPicPr/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6116367" y="2708920"/>
            <a:ext cx="2071752" cy="1930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1390</TotalTime>
  <Words>1344</Words>
  <Application>Microsoft Office PowerPoint</Application>
  <PresentationFormat>Экран (4:3)</PresentationFormat>
  <Paragraphs>81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</vt:lpstr>
      <vt:lpstr>Courier New</vt:lpstr>
      <vt:lpstr>Trebuchet MS</vt:lpstr>
      <vt:lpstr>Wingdings 2</vt:lpstr>
      <vt:lpstr>Spring</vt:lpstr>
      <vt:lpstr> Заботливым родителям!</vt:lpstr>
      <vt:lpstr>Почему некоторые дети неправильно произносят звуки?</vt:lpstr>
      <vt:lpstr>   Не стоит слишком беспокоиться, если…</vt:lpstr>
      <vt:lpstr>Когда нужна помощь логопеда?</vt:lpstr>
      <vt:lpstr>Что нужно для того, чтобы научить ребенка четко произносить звуки?</vt:lpstr>
      <vt:lpstr> Рекомендации по проведению упражнений артикуляционной гимнастики.</vt:lpstr>
      <vt:lpstr>Презентация PowerPoint</vt:lpstr>
      <vt:lpstr> Основные упражнения                              артикуляционной гимнастики.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root</dc:creator>
  <cp:lastModifiedBy>User</cp:lastModifiedBy>
  <cp:revision>99</cp:revision>
  <dcterms:created xsi:type="dcterms:W3CDTF">2013-02-22T20:30:23Z</dcterms:created>
  <dcterms:modified xsi:type="dcterms:W3CDTF">2020-04-14T04:13:17Z</dcterms:modified>
</cp:coreProperties>
</file>