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80" r:id="rId2"/>
    <p:sldId id="266" r:id="rId3"/>
    <p:sldId id="269" r:id="rId4"/>
    <p:sldId id="268" r:id="rId5"/>
    <p:sldId id="258" r:id="rId6"/>
    <p:sldId id="261" r:id="rId7"/>
    <p:sldId id="257" r:id="rId8"/>
    <p:sldId id="263" r:id="rId9"/>
    <p:sldId id="286" r:id="rId10"/>
    <p:sldId id="28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0" d="100"/>
          <a:sy n="50" d="100"/>
        </p:scale>
        <p:origin x="-1934" y="-9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668688276"/>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2897321390"/>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5436233"/>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355916166"/>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8514275"/>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3096337571"/>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1884382132"/>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1154390738"/>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120582742"/>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82A20-381B-4D66-AA80-8E0CA6884936}" type="datetimeFigureOut">
              <a:rPr lang="ru-RU" smtClean="0"/>
              <a:t>22.03.2021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222462524"/>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C582A20-381B-4D66-AA80-8E0CA6884936}" type="datetimeFigureOut">
              <a:rPr lang="ru-RU" smtClean="0"/>
              <a:t>22.03.2021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999830723"/>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C582A20-381B-4D66-AA80-8E0CA6884936}" type="datetimeFigureOut">
              <a:rPr lang="ru-RU" smtClean="0"/>
              <a:t>22.03.2021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1526111906"/>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C582A20-381B-4D66-AA80-8E0CA6884936}" type="datetimeFigureOut">
              <a:rPr lang="ru-RU" smtClean="0"/>
              <a:t>22.03.2021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461448816"/>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82A20-381B-4D66-AA80-8E0CA6884936}" type="datetimeFigureOut">
              <a:rPr lang="ru-RU" smtClean="0"/>
              <a:t>22.03.2021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211229610"/>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EC582A20-381B-4D66-AA80-8E0CA6884936}" type="datetimeFigureOut">
              <a:rPr lang="ru-RU" smtClean="0"/>
              <a:t>22.03.2021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3008790892"/>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C582A20-381B-4D66-AA80-8E0CA6884936}" type="datetimeFigureOut">
              <a:rPr lang="ru-RU" smtClean="0"/>
              <a:t>22.03.2021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F1A889-CE2C-4F02-894B-3FD503696C4B}" type="slidenum">
              <a:rPr lang="ru-RU" smtClean="0"/>
              <a:t>‹#›</a:t>
            </a:fld>
            <a:endParaRPr lang="ru-RU"/>
          </a:p>
        </p:txBody>
      </p:sp>
    </p:spTree>
    <p:extLst>
      <p:ext uri="{BB962C8B-B14F-4D97-AF65-F5344CB8AC3E}">
        <p14:creationId xmlns:p14="http://schemas.microsoft.com/office/powerpoint/2010/main" val="2622058307"/>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1" name="wind.wav"/>
          </p:stSnd>
        </p:sndAc>
      </p:transition>
    </mc:Choice>
    <mc:Fallback xmlns="">
      <p:transition spd="slow">
        <p:fade/>
        <p:sndAc>
          <p:stSnd>
            <p:snd r:embed="rId3" name="wind.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582A20-381B-4D66-AA80-8E0CA6884936}" type="datetimeFigureOut">
              <a:rPr lang="ru-RU" smtClean="0"/>
              <a:t>22.03.2021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C7F1A889-CE2C-4F02-894B-3FD503696C4B}" type="slidenum">
              <a:rPr lang="ru-RU" smtClean="0"/>
              <a:t>‹#›</a:t>
            </a:fld>
            <a:endParaRPr lang="ru-RU"/>
          </a:p>
        </p:txBody>
      </p:sp>
    </p:spTree>
    <p:extLst>
      <p:ext uri="{BB962C8B-B14F-4D97-AF65-F5344CB8AC3E}">
        <p14:creationId xmlns:p14="http://schemas.microsoft.com/office/powerpoint/2010/main" val="687244318"/>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mc:AlternateContent xmlns:mc="http://schemas.openxmlformats.org/markup-compatibility/2006" xmlns:p14="http://schemas.microsoft.com/office/powerpoint/2010/main">
    <mc:Choice Requires="p14">
      <p:transition spd="slow" p14:dur="1250">
        <p14:switch dir="r"/>
        <p:sndAc>
          <p:stSnd>
            <p:snd r:embed="rId18" name="wind.wav"/>
          </p:stSnd>
        </p:sndAc>
      </p:transition>
    </mc:Choice>
    <mc:Fallback xmlns="">
      <p:transition spd="slow">
        <p:fade/>
        <p:sndAc>
          <p:stSnd>
            <p:snd r:embed="rId19" name="wind.wav"/>
          </p:stSnd>
        </p:sndAc>
      </p:transition>
    </mc:Fallback>
  </mc:AlternateConten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audio" Target="../media/audio1.wav"/></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405" y="2042160"/>
            <a:ext cx="3617931" cy="3255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ctrTitle"/>
          </p:nvPr>
        </p:nvSpPr>
        <p:spPr>
          <a:xfrm>
            <a:off x="227764" y="95535"/>
            <a:ext cx="9557681" cy="1569492"/>
          </a:xfrm>
        </p:spPr>
        <p:txBody>
          <a:bodyPr/>
          <a:lstStyle/>
          <a:p>
            <a:r>
              <a:rPr lang="ru-RU" dirty="0" smtClean="0"/>
              <a:t/>
            </a:r>
            <a:br>
              <a:rPr lang="ru-RU" dirty="0" smtClean="0"/>
            </a:br>
            <a:r>
              <a:rPr lang="ru-RU" dirty="0"/>
              <a:t>КАК РОДИТЕЛЯМ (НЕ) СЛОМАТЬ ДЕТСКИЕ ЭМОЦИИ</a:t>
            </a:r>
          </a:p>
        </p:txBody>
      </p:sp>
      <p:sp>
        <p:nvSpPr>
          <p:cNvPr id="3" name="Подзаголовок 2"/>
          <p:cNvSpPr>
            <a:spLocks noGrp="1"/>
          </p:cNvSpPr>
          <p:nvPr>
            <p:ph type="subTitle" idx="1"/>
          </p:nvPr>
        </p:nvSpPr>
        <p:spPr>
          <a:xfrm>
            <a:off x="3910057" y="1670045"/>
            <a:ext cx="7766936" cy="3999712"/>
          </a:xfrm>
        </p:spPr>
        <p:txBody>
          <a:bodyPr>
            <a:normAutofit fontScale="92500"/>
          </a:bodyPr>
          <a:lstStyle/>
          <a:p>
            <a:endParaRPr lang="ru-RU" dirty="0" smtClean="0"/>
          </a:p>
          <a:p>
            <a:pPr algn="l">
              <a:lnSpc>
                <a:spcPct val="107000"/>
              </a:lnSpc>
              <a:spcAft>
                <a:spcPts val="800"/>
              </a:spcAft>
            </a:pPr>
            <a:r>
              <a:rPr lang="ru-RU"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Детей важно знакомить с чувственной и эмоциональной сферами: как чувства и эмоции возникают, как называются и как на них реагировать. Например: «Ты упал и растерялся от неожиданности» или «Ты разозлился, что нужно отвлечься от игры». Важно обучать, как чувствуется злость, растерянность, удивление, чем они отличаются. Тогда со временем ребенок сам научится распознавать эмоции. Сейчас больно или это испуг? А может, злость? О чем эта злость говорит? Где источник дискомфорта и как его исправить? Если этому не обучили, то со временем все эмоции и реакции смешиваются в клубок. Человек или не понимает, что с ним, или смутно ощущает: «мне как-то не так», а как именно и что делать — ни понять, ни объяснить. Но, увы, обычно родители делают наоборот: стыдят, пугают и запрещают проявлять эмоции. Что в таком случае слышит ребенок и как усваивает эту информацию — в </a:t>
            </a:r>
            <a:r>
              <a:rPr lang="ru-RU" dirty="0" err="1">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инфографике</a:t>
            </a:r>
            <a:r>
              <a:rPr lang="ru-RU" dirty="0">
                <a:latin typeface="Calibri" panose="020F0502020204030204" pitchFamily="34" charset="0"/>
                <a:ea typeface="Calibri" panose="020F0502020204030204" pitchFamily="34"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TextBox 3"/>
          <p:cNvSpPr txBox="1"/>
          <p:nvPr/>
        </p:nvSpPr>
        <p:spPr>
          <a:xfrm>
            <a:off x="5665076" y="5896304"/>
            <a:ext cx="4865764" cy="523220"/>
          </a:xfrm>
          <a:prstGeom prst="rect">
            <a:avLst/>
          </a:prstGeom>
          <a:noFill/>
        </p:spPr>
        <p:txBody>
          <a:bodyPr wrap="square" rtlCol="0">
            <a:spAutoFit/>
          </a:bodyPr>
          <a:lstStyle/>
          <a:p>
            <a:r>
              <a:rPr lang="ru-RU" sz="1400" b="1" dirty="0" smtClean="0">
                <a:solidFill>
                  <a:schemeClr val="accent1">
                    <a:lumMod val="50000"/>
                  </a:schemeClr>
                </a:solidFill>
              </a:rPr>
              <a:t>Подготовила воспитатель </a:t>
            </a:r>
            <a:r>
              <a:rPr lang="ru-RU" sz="1400" b="1" dirty="0" smtClean="0">
                <a:solidFill>
                  <a:schemeClr val="accent1">
                    <a:lumMod val="50000"/>
                  </a:schemeClr>
                </a:solidFill>
              </a:rPr>
              <a:t>МБДОУ детский сад 48</a:t>
            </a:r>
            <a:endParaRPr lang="ru-RU" sz="1400" b="1" dirty="0" smtClean="0">
              <a:solidFill>
                <a:schemeClr val="accent1">
                  <a:lumMod val="50000"/>
                </a:schemeClr>
              </a:solidFill>
            </a:endParaRPr>
          </a:p>
          <a:p>
            <a:r>
              <a:rPr lang="ru-RU" sz="1400" b="1" dirty="0" smtClean="0">
                <a:solidFill>
                  <a:schemeClr val="accent1">
                    <a:lumMod val="50000"/>
                  </a:schemeClr>
                </a:solidFill>
              </a:rPr>
              <a:t>Неудачина Ирина Николаевна </a:t>
            </a:r>
            <a:endParaRPr lang="ru-RU" sz="1400" b="1" dirty="0">
              <a:solidFill>
                <a:schemeClr val="accent1">
                  <a:lumMod val="50000"/>
                </a:schemeClr>
              </a:solidFill>
            </a:endParaRPr>
          </a:p>
        </p:txBody>
      </p:sp>
    </p:spTree>
    <p:extLst>
      <p:ext uri="{BB962C8B-B14F-4D97-AF65-F5344CB8AC3E}">
        <p14:creationId xmlns:p14="http://schemas.microsoft.com/office/powerpoint/2010/main" val="3599908147"/>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6" name="wind.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4940" y="2486421"/>
            <a:ext cx="10684933" cy="1375896"/>
          </a:xfrm>
        </p:spPr>
        <p:txBody>
          <a:bodyPr/>
          <a:lstStyle/>
          <a:p>
            <a:r>
              <a:rPr lang="ru-RU" sz="7200" dirty="0" smtClean="0"/>
              <a:t>Спасибо за внимание</a:t>
            </a:r>
            <a:endParaRPr lang="ru-RU" sz="7200" dirty="0"/>
          </a:p>
        </p:txBody>
      </p:sp>
    </p:spTree>
    <p:extLst>
      <p:ext uri="{BB962C8B-B14F-4D97-AF65-F5344CB8AC3E}">
        <p14:creationId xmlns:p14="http://schemas.microsoft.com/office/powerpoint/2010/main" val="939963343"/>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3" name="wind.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3914" y="84083"/>
            <a:ext cx="6870269" cy="6858000"/>
          </a:xfrm>
          <a:prstGeom prst="rect">
            <a:avLst/>
          </a:prstGeom>
        </p:spPr>
      </p:pic>
    </p:spTree>
    <p:extLst>
      <p:ext uri="{BB962C8B-B14F-4D97-AF65-F5344CB8AC3E}">
        <p14:creationId xmlns:p14="http://schemas.microsoft.com/office/powerpoint/2010/main" val="1559878404"/>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4" name="wind.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sp>
        <p:nvSpPr>
          <p:cNvPr id="4" name="Заголовок 3"/>
          <p:cNvSpPr>
            <a:spLocks noGrp="1"/>
          </p:cNvSpPr>
          <p:nvPr>
            <p:ph type="ctrTitle"/>
          </p:nvPr>
        </p:nvSpPr>
        <p:spPr/>
        <p:txBody>
          <a:bodyPr/>
          <a:lstStyle/>
          <a:p>
            <a:endParaRPr lang="ru-RU"/>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5653" y="0"/>
            <a:ext cx="7583244" cy="6858000"/>
          </a:xfrm>
          <a:prstGeom prst="rect">
            <a:avLst/>
          </a:prstGeom>
        </p:spPr>
      </p:pic>
    </p:spTree>
    <p:extLst>
      <p:ext uri="{BB962C8B-B14F-4D97-AF65-F5344CB8AC3E}">
        <p14:creationId xmlns:p14="http://schemas.microsoft.com/office/powerpoint/2010/main" val="1198097864"/>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4" name="wind.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627707" y="4233713"/>
            <a:ext cx="7766936" cy="1096899"/>
          </a:xfrm>
        </p:spPr>
        <p:txBody>
          <a:bodyPr/>
          <a:lstStyle/>
          <a:p>
            <a:endParaRPr lang="ru-RU" dirty="0"/>
          </a:p>
        </p:txBody>
      </p:sp>
      <p:sp>
        <p:nvSpPr>
          <p:cNvPr id="4" name="Заголовок 3"/>
          <p:cNvSpPr>
            <a:spLocks noGrp="1"/>
          </p:cNvSpPr>
          <p:nvPr>
            <p:ph type="ctrTitle"/>
          </p:nvPr>
        </p:nvSpPr>
        <p:spPr/>
        <p:txBody>
          <a:bodyPr/>
          <a:lstStyle/>
          <a:p>
            <a:endParaRPr lang="ru-RU"/>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3346" y="28473"/>
            <a:ext cx="6841701" cy="6829527"/>
          </a:xfrm>
          <a:prstGeom prst="rect">
            <a:avLst/>
          </a:prstGeom>
        </p:spPr>
      </p:pic>
    </p:spTree>
    <p:extLst>
      <p:ext uri="{BB962C8B-B14F-4D97-AF65-F5344CB8AC3E}">
        <p14:creationId xmlns:p14="http://schemas.microsoft.com/office/powerpoint/2010/main" val="1851277160"/>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4" name="wind.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flipV="1">
            <a:off x="6510527" y="6254496"/>
            <a:ext cx="1700785" cy="201168"/>
          </a:xfrm>
        </p:spPr>
        <p:txBody>
          <a:bodyPr>
            <a:normAutofit fontScale="47500" lnSpcReduction="20000"/>
          </a:bodyPr>
          <a:lstStyle/>
          <a:p>
            <a:endParaRPr lang="ru-RU" dirty="0"/>
          </a:p>
        </p:txBody>
      </p:sp>
      <p:sp>
        <p:nvSpPr>
          <p:cNvPr id="4" name="Заголовок 3"/>
          <p:cNvSpPr>
            <a:spLocks noGrp="1"/>
          </p:cNvSpPr>
          <p:nvPr>
            <p:ph type="ctrTitle"/>
          </p:nvPr>
        </p:nvSpPr>
        <p:spPr/>
        <p:txBody>
          <a:bodyPr/>
          <a:lstStyle/>
          <a:p>
            <a:endParaRPr lang="ru-RU"/>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9386" y="1"/>
            <a:ext cx="6870138" cy="6857999"/>
          </a:xfrm>
          <a:prstGeom prst="rect">
            <a:avLst/>
          </a:prstGeom>
        </p:spPr>
      </p:pic>
    </p:spTree>
    <p:extLst>
      <p:ext uri="{BB962C8B-B14F-4D97-AF65-F5344CB8AC3E}">
        <p14:creationId xmlns:p14="http://schemas.microsoft.com/office/powerpoint/2010/main" val="1415366373"/>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4" name="wind.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745389" y="3351504"/>
            <a:ext cx="1565317" cy="283124"/>
          </a:xfrm>
        </p:spPr>
        <p:txBody>
          <a:bodyPr>
            <a:normAutofit fontScale="85000" lnSpcReduction="20000"/>
          </a:bodyPr>
          <a:lstStyle/>
          <a:p>
            <a:endParaRPr lang="ru-RU" dirty="0"/>
          </a:p>
        </p:txBody>
      </p:sp>
      <p:sp>
        <p:nvSpPr>
          <p:cNvPr id="4" name="Заголовок 3"/>
          <p:cNvSpPr>
            <a:spLocks noGrp="1"/>
          </p:cNvSpPr>
          <p:nvPr>
            <p:ph type="ctrTitle"/>
          </p:nvPr>
        </p:nvSpPr>
        <p:spPr/>
        <p:txBody>
          <a:bodyPr/>
          <a:lstStyle/>
          <a:p>
            <a:endParaRPr lang="ru-RU"/>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0220" y="6002"/>
            <a:ext cx="7616161" cy="6851998"/>
          </a:xfrm>
          <a:prstGeom prst="rect">
            <a:avLst/>
          </a:prstGeom>
        </p:spPr>
      </p:pic>
    </p:spTree>
    <p:extLst>
      <p:ext uri="{BB962C8B-B14F-4D97-AF65-F5344CB8AC3E}">
        <p14:creationId xmlns:p14="http://schemas.microsoft.com/office/powerpoint/2010/main" val="1434032693"/>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4" name="wind.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dirty="0" smtClean="0"/>
          </a:p>
          <a:p>
            <a:endParaRPr lang="ru-RU" dirty="0" smtClean="0"/>
          </a:p>
          <a:p>
            <a:endParaRPr lang="ru-RU" dirty="0" smtClean="0"/>
          </a:p>
          <a:p>
            <a:endParaRPr lang="ru-RU" dirty="0" smtClean="0"/>
          </a:p>
          <a:p>
            <a:endParaRPr lang="ru-RU" dirty="0" smtClean="0"/>
          </a:p>
          <a:p>
            <a:endParaRPr lang="ru-RU" dirty="0"/>
          </a:p>
        </p:txBody>
      </p:sp>
      <p:sp>
        <p:nvSpPr>
          <p:cNvPr id="4" name="Заголовок 3"/>
          <p:cNvSpPr>
            <a:spLocks noGrp="1"/>
          </p:cNvSpPr>
          <p:nvPr>
            <p:ph type="ctrTitle"/>
          </p:nvPr>
        </p:nvSpPr>
        <p:spPr/>
        <p:txBody>
          <a:bodyPr/>
          <a:lstStyle/>
          <a:p>
            <a:endParaRPr lang="ru-RU"/>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4828" y="28517"/>
            <a:ext cx="7493635" cy="6829483"/>
          </a:xfrm>
          <a:prstGeom prst="rect">
            <a:avLst/>
          </a:prstGeom>
        </p:spPr>
      </p:pic>
    </p:spTree>
    <p:extLst>
      <p:ext uri="{BB962C8B-B14F-4D97-AF65-F5344CB8AC3E}">
        <p14:creationId xmlns:p14="http://schemas.microsoft.com/office/powerpoint/2010/main" val="636260314"/>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4" name="wind.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flipV="1">
            <a:off x="8621099" y="4050452"/>
            <a:ext cx="1162981" cy="247228"/>
          </a:xfrm>
        </p:spPr>
        <p:txBody>
          <a:bodyPr>
            <a:normAutofit fontScale="62500" lnSpcReduction="20000"/>
          </a:bodyPr>
          <a:lstStyle/>
          <a:p>
            <a:endParaRPr lang="ru-RU" dirty="0"/>
          </a:p>
        </p:txBody>
      </p:sp>
      <p:sp>
        <p:nvSpPr>
          <p:cNvPr id="4" name="Заголовок 3"/>
          <p:cNvSpPr>
            <a:spLocks noGrp="1"/>
          </p:cNvSpPr>
          <p:nvPr>
            <p:ph type="ctrTitle"/>
          </p:nvPr>
        </p:nvSpPr>
        <p:spPr/>
        <p:txBody>
          <a:bodyPr/>
          <a:lstStyle/>
          <a:p>
            <a:endParaRPr lang="ru-RU"/>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5008" y="46011"/>
            <a:ext cx="7511142" cy="6858000"/>
          </a:xfrm>
          <a:prstGeom prst="rect">
            <a:avLst/>
          </a:prstGeom>
        </p:spPr>
      </p:pic>
    </p:spTree>
    <p:extLst>
      <p:ext uri="{BB962C8B-B14F-4D97-AF65-F5344CB8AC3E}">
        <p14:creationId xmlns:p14="http://schemas.microsoft.com/office/powerpoint/2010/main" val="3042442278"/>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4" name="wind.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solidFill>
                  <a:schemeClr val="accent1">
                    <a:lumMod val="75000"/>
                  </a:schemeClr>
                </a:solidFill>
              </a:rPr>
              <a:t>Самое страшное для ребенка — быть брошенным, остаться одному, без взрослых, фактически — это означает умереть. Если даже «шутя» ему угрожают тем, что могут бросить, у него остается выбор без выбора: послушаться, сломав себя. Не менее тяжело проживаются </a:t>
            </a:r>
            <a:r>
              <a:rPr lang="ru-RU" dirty="0" err="1">
                <a:solidFill>
                  <a:schemeClr val="accent1">
                    <a:lumMod val="75000"/>
                  </a:schemeClr>
                </a:solidFill>
              </a:rPr>
              <a:t>стыжение</a:t>
            </a:r>
            <a:r>
              <a:rPr lang="ru-RU" dirty="0">
                <a:solidFill>
                  <a:schemeClr val="accent1">
                    <a:lumMod val="75000"/>
                  </a:schemeClr>
                </a:solidFill>
              </a:rPr>
              <a:t> и отвержение. «Когда ты меня устраиваешь, я тебя люблю, а когда нет — ты плохой, я тебя отвергаю». И ребенок начинает подстраиваться сначала под родителей, потом под окружающих, чтобы всех устраивать. Иначе — он переживет стыд и отвержение, а это непереносимо. Лучше подстроиться, стать удобным. Позже уже не нужны голоса родителей, эти голоса стали внутренним голосом ребенка. Человек уже сам себя обесценивает, сам стыдит, чувствует себя никчемным, самозванцем, которого вот-вот раскроют и выгонят из приличного общества</a:t>
            </a:r>
            <a:r>
              <a:rPr lang="ru-RU" dirty="0"/>
              <a:t>.</a:t>
            </a:r>
          </a:p>
        </p:txBody>
      </p:sp>
    </p:spTree>
    <p:extLst>
      <p:ext uri="{BB962C8B-B14F-4D97-AF65-F5344CB8AC3E}">
        <p14:creationId xmlns:p14="http://schemas.microsoft.com/office/powerpoint/2010/main" val="1308536973"/>
      </p:ext>
    </p:extLst>
  </p:cSld>
  <p:clrMapOvr>
    <a:masterClrMapping/>
  </p:clrMapOvr>
  <mc:AlternateContent xmlns:mc="http://schemas.openxmlformats.org/markup-compatibility/2006" xmlns:p14="http://schemas.microsoft.com/office/powerpoint/2010/main">
    <mc:Choice Requires="p14">
      <p:transition spd="slow" p14:dur="1250">
        <p14:switch dir="r"/>
        <p:sndAc>
          <p:stSnd>
            <p:snd r:embed="rId2" name="wind.wav"/>
          </p:stSnd>
        </p:sndAc>
      </p:transition>
    </mc:Choice>
    <mc:Fallback xmlns="">
      <p:transition spd="slow">
        <p:fade/>
        <p:sndAc>
          <p:stSnd>
            <p:snd r:embed="rId3" name="wind.wav"/>
          </p:stSnd>
        </p:sndAc>
      </p:transition>
    </mc:Fallback>
  </mc:AlternateContent>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343</TotalTime>
  <Words>331</Words>
  <Application>Microsoft Office PowerPoint</Application>
  <PresentationFormat>Произвольный</PresentationFormat>
  <Paragraphs>11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Грань</vt:lpstr>
      <vt:lpstr> КАК РОДИТЕЛЯМ (НЕ) СЛОМАТЬ ДЕТСКИЕ ЭМОЦИИ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«Развитие речи  детей  дошкольного возраста  с использованием форм малого фольклора»</dc:title>
  <dc:creator>Екатерина Корабельщикова</dc:creator>
  <cp:lastModifiedBy>Юлия</cp:lastModifiedBy>
  <cp:revision>33</cp:revision>
  <dcterms:created xsi:type="dcterms:W3CDTF">2018-03-01T02:34:31Z</dcterms:created>
  <dcterms:modified xsi:type="dcterms:W3CDTF">2021-03-22T00:18:57Z</dcterms:modified>
</cp:coreProperties>
</file>