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17"/>
  </p:notesMasterIdLst>
  <p:sldIdLst>
    <p:sldId id="287" r:id="rId2"/>
    <p:sldId id="297" r:id="rId3"/>
    <p:sldId id="294" r:id="rId4"/>
    <p:sldId id="295" r:id="rId5"/>
    <p:sldId id="271" r:id="rId6"/>
    <p:sldId id="286" r:id="rId7"/>
    <p:sldId id="299" r:id="rId8"/>
    <p:sldId id="301" r:id="rId9"/>
    <p:sldId id="304" r:id="rId10"/>
    <p:sldId id="303" r:id="rId11"/>
    <p:sldId id="302" r:id="rId12"/>
    <p:sldId id="305" r:id="rId13"/>
    <p:sldId id="298" r:id="rId14"/>
    <p:sldId id="306" r:id="rId15"/>
    <p:sldId id="283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386F656-7738-45E7-8A11-79F0C35E32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B13206-8532-4766-8D58-E38ECFF92A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E47F5A-5832-43E4-9E5D-719300586C58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1696F7E-0D6D-4275-8604-39F344F19F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77970A0-98BD-4D7F-93C4-A9225EC89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EC5693-38DF-4AE1-81E9-0F93292614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8B3BA7-C04C-4DC5-842E-6112AC67B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331053-4F03-4638-A1F4-035B7E832F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31053-4F03-4638-A1F4-035B7E832F38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65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7FEE0E8-CEA7-4F26-B9D5-599341A1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CF4E-1E07-47A4-B7D5-EF82D1FC12BC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87E5956D-67A0-4C6B-AC46-D23EA304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F57CA5-A5C1-45EA-88BF-AF70D1D76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8F49-F65A-4128-B22E-E344C524EE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175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8C244-BE87-4AE5-B168-DA2E2485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9F404-8994-41EF-9831-13C403BF5425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926B9-40B7-4845-90F8-10519BEE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612A0-D65A-4E55-86C0-E93E734B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9C9A-2C26-40F7-9AF6-DE64F1EDD8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469875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1A339-D017-40C3-BCBF-306ABCFB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EF15-A783-47AA-8F1A-559AC1DE9372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9C7BD-A49C-49AD-99CF-3FAB73C9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D4D5B-3DA8-4B18-9E7E-1212E6E5F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6651-B1B6-4EB8-ACC4-15D420E3B1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888807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5202A2-BEAB-4BFF-B4C0-3733EF45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2D92-0626-4C68-BC27-29A7F48F7412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2A0CB0-7DE2-4FE7-976F-77DAECDC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D8ED74-5970-4DAC-BE9E-D160D6ED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9680-9D15-4AB3-AA71-5D3E2BB4E4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70545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E46B4-3D0A-4501-B562-537CC9FC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5D50-6827-437F-8C27-FDF9D2E6A674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2D6C-AA4E-4FAF-BBE2-41F93271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26A00-CF36-4D36-A074-CE7651F3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FE94-6605-4DE1-B020-5F0EFB21D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029871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777B057-E48D-43B9-A5F7-FDD9B6C4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97534-4897-4E07-8B1E-5BF65BE8FF9B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9A41D5B-C879-4675-9614-A3B38573A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0F187E2-4912-4FC7-9D9F-7506BD78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9B307-11D0-4212-9D63-194386A4D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3768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B2C136-813C-4533-8FBF-9381004A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EF7B8-31B6-40BE-90C6-28ED8FDC3970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B28FBF-00D1-41E4-B4ED-5384CE36A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FE09BC-ACDF-4E6C-9BA4-945B3156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CF62-F6D4-4D1E-826F-BBA014E98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0046848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8DC8195-F26A-48C7-B6F9-EB1698AFCB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E2687-5F0B-4885-BF75-E437E2B97C7B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A804E9-51C3-4698-9E7C-CCBC6E6CE2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71C10D-D235-4D2A-9E9A-41EB79E974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C90FB-CA0E-48D3-985D-D344945784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230766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70D61D-6ACD-45C9-B386-A2D95B8A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B69B-6A29-4AFF-B022-294BB030B087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0DCAFD-4AD9-404B-BD0F-632545DA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17C436-B3A6-4F55-B810-A479B795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8C70-9494-41BE-96F8-1AB6B1B60E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9335043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6B6888D-F4D1-4067-AE6D-3CE1BCBE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2E00D-53C3-4811-BBCA-E90247E18AB3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879922-749E-430C-88FC-C9C103EC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1DD517-FAED-4FDE-A053-1BB69E49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00A7-67E9-4D80-8D19-758B1EC6A0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846518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id="{A9C6FEFE-2160-4884-A249-E5A63F3C919C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65C3507-7A00-4028-8418-88BAE4AB2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685BF-EA01-458B-A9F6-4282CE4C56AF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231C7511-7FC0-485D-A42E-542B0EBF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99E1C9D0-84CE-47EB-8ECE-A824B6DD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2603-88AD-4CB4-B6E0-AACFE19C95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3758714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877A70B5-08E7-45D1-A820-7B8A097BDA00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213E9DB4-A715-4399-A967-3A340025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89739E51-B895-4242-8BA3-D62CB1A5A614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1837CA3-D443-4523-A64A-96E20D64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158E739-CA7D-4696-8AEC-A8E9CF96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5E57-31AF-4BF3-ACD1-F15187B7EC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15632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60664-C601-4CCA-A311-D3E8B915F6C8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EA05E26-3467-42F6-BCF9-DC9991967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40CA-B1FB-4B8F-A3C6-3D0F733CF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335A21-D48A-48B5-959C-3984CD5C17E7}" type="datetimeFigureOut">
              <a:rPr lang="ru-RU"/>
              <a:pPr>
                <a:defRPr/>
              </a:pPr>
              <a:t>27.04.2022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DB005-E3EA-497A-AA22-41E005912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BAAFB-5775-47AF-B398-84C00788A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4E14C0B-8D77-4E72-8E75-EB99C6D64F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12" r:id="rId2"/>
    <p:sldLayoutId id="2147484121" r:id="rId3"/>
    <p:sldLayoutId id="2147484113" r:id="rId4"/>
    <p:sldLayoutId id="2147484114" r:id="rId5"/>
    <p:sldLayoutId id="2147484115" r:id="rId6"/>
    <p:sldLayoutId id="2147484116" r:id="rId7"/>
    <p:sldLayoutId id="2147484122" r:id="rId8"/>
    <p:sldLayoutId id="2147484123" r:id="rId9"/>
    <p:sldLayoutId id="2147484117" r:id="rId10"/>
    <p:sldLayoutId id="2147484118" r:id="rId11"/>
    <p:sldLayoutId id="2147484119" r:id="rId12"/>
  </p:sldLayoutIdLst>
  <p:transition spd="slow">
    <p:circl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6BDF1947-B289-431E-B263-8DC5A2DBC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811588"/>
            <a:ext cx="4214813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C72DBC-74F3-48D8-B080-6BD967E42B85}"/>
              </a:ext>
            </a:extLst>
          </p:cNvPr>
          <p:cNvSpPr/>
          <p:nvPr/>
        </p:nvSpPr>
        <p:spPr>
          <a:xfrm>
            <a:off x="1070744" y="714907"/>
            <a:ext cx="700092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Психологическое развитие детей старшего дошкольного возраста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B1821F48-F2B3-4342-98A2-177B926CD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2284413"/>
            <a:ext cx="6788150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550" y="116632"/>
            <a:ext cx="5413722" cy="720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8726"/>
            <a:ext cx="3732653" cy="3487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62" y="3881994"/>
            <a:ext cx="5034524" cy="2838451"/>
          </a:xfrm>
          <a:prstGeom prst="rect">
            <a:avLst/>
          </a:prstGeom>
        </p:spPr>
      </p:pic>
      <p:pic>
        <p:nvPicPr>
          <p:cNvPr id="7" name="Picture 2" descr="http://www.ekibastuz.kz/images/photos/medium/article43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10" y="238726"/>
            <a:ext cx="4363045" cy="34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599161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494127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кукла-малыш с приданым, кукла девочка с комплектом одежды и аксессуарами для ролевой игры помогут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попробовать себя в роли заботливой мамы, ласковой дочки,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выстраивать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социальные модели, которые и должны быть выстроены в этом возрасте.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https://im0-tub-ru.yandex.net/i?id=63de823353d4d17c525482e839e290e6-l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41" y="1784327"/>
            <a:ext cx="2978471" cy="29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2" y="3058641"/>
            <a:ext cx="3246480" cy="3789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57" y="3707181"/>
            <a:ext cx="2598234" cy="306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87482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39" y="124807"/>
            <a:ext cx="8496944" cy="151216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коммуникации, агрессия по отношению к сверстникам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545" y="3708857"/>
            <a:ext cx="4356943" cy="30322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3528" y="1844824"/>
            <a:ext cx="4175089" cy="33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11244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61140-5B4A-4409-829E-62F0345C2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157163"/>
            <a:ext cx="5937250" cy="1187450"/>
          </a:xfrm>
        </p:spPr>
        <p:txBody>
          <a:bodyPr/>
          <a:lstStyle/>
          <a:p>
            <a:pPr>
              <a:defRPr/>
            </a:pPr>
            <a:r>
              <a:rPr lang="ru-RU" dirty="0"/>
              <a:t>Читаем вслух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F7481B-298C-4252-9EF0-F392AD46302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11560" y="157163"/>
            <a:ext cx="8227640" cy="19756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lIns="182880" tIns="182880" rIns="182880" bIns="182880" anchor="ctr">
            <a:normAutofit fontScale="97500" lnSpcReduction="1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kern="1200" cap="all" spc="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marL="342900" indent="-342900" defTabSz="91440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  <a:latin typeface="+mn-lt"/>
              </a:rPr>
              <a:t>Читайте ребёнку.  это развивает речь, воображение, фантазию.</a:t>
            </a:r>
          </a:p>
          <a:p>
            <a:pPr marL="342900" indent="-342900" defTabSz="91440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  <a:latin typeface="+mn-lt"/>
              </a:rPr>
              <a:t>Обсуждайте прочитанное.</a:t>
            </a:r>
            <a:br>
              <a:rPr lang="ru-RU" sz="2000" b="1" dirty="0">
                <a:solidFill>
                  <a:schemeClr val="tx1"/>
                </a:solidFill>
                <a:latin typeface="+mn-lt"/>
              </a:rPr>
            </a:br>
            <a:r>
              <a:rPr lang="ru-RU" sz="2000" b="1" dirty="0">
                <a:solidFill>
                  <a:schemeClr val="tx1"/>
                </a:solidFill>
                <a:latin typeface="+mn-lt"/>
              </a:rPr>
              <a:t>- Предлагайте ребёнку размышлять вслух, не давая  готовых ответов, чтобы понять правильно ли  он оценивает поступки героев - это развивает мыслительные способности.  </a:t>
            </a:r>
            <a:r>
              <a:rPr lang="ru-RU" sz="2000" b="1" dirty="0">
                <a:latin typeface="+mn-lt"/>
              </a:rPr>
              <a:t> 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3F7EC543-F09E-49A5-9553-D3C7F92C0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284429"/>
            <a:ext cx="6167538" cy="431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3645024"/>
          </a:xfrm>
        </p:spPr>
        <p:txBody>
          <a:bodyPr>
            <a:noAutofit/>
          </a:bodyPr>
          <a:lstStyle/>
          <a:p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занимает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воспитании ребенка. Именно с семьи начинается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усвоения ребёнком общественных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норм, правил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культурных ценностей. Социологическими исследованиями выявлено, что влияние семьи на ребёнка сильнее, чем влияние детского сада, школы и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улицы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очень нуждаются в родительском  внимании.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Проводите больше времени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flipH="1">
            <a:off x="539552" y="5694306"/>
            <a:ext cx="562687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4" descr="https://dszn.ru/uploads/cache/news/c19cf338-1602152207.jpg/fc5e4d08447db90a2b6af4e779cd20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410240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annaroch.com/wp-content/uploads/2019/04/otdyx_na_prirod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7"/>
            <a:ext cx="47098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7343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4818B-3E5D-4AFE-B567-7454EFF42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90550" y="5949950"/>
            <a:ext cx="7962900" cy="765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tx1"/>
                </a:solidFill>
              </a:rPr>
              <a:t>Спасибо за внимание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68932E7-BE67-4144-88BB-0196404DD2C3}"/>
              </a:ext>
            </a:extLst>
          </p:cNvPr>
          <p:cNvSpPr txBox="1">
            <a:spLocks/>
          </p:cNvSpPr>
          <p:nvPr/>
        </p:nvSpPr>
        <p:spPr>
          <a:xfrm>
            <a:off x="684213" y="0"/>
            <a:ext cx="7962900" cy="8366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Успехов Вам!</a:t>
            </a:r>
          </a:p>
        </p:txBody>
      </p:sp>
      <p:pic>
        <p:nvPicPr>
          <p:cNvPr id="15364" name="Picture 6">
            <a:extLst>
              <a:ext uri="{FF2B5EF4-FFF2-40B4-BE49-F238E27FC236}">
                <a16:creationId xmlns:a16="http://schemas.microsoft.com/office/drawing/2014/main" id="{A5C7F812-51E6-470E-9D32-CBF75CB834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836613"/>
            <a:ext cx="7175500" cy="4968875"/>
          </a:xfrm>
          <a:noFill/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>
            <a:extLst>
              <a:ext uri="{FF2B5EF4-FFF2-40B4-BE49-F238E27FC236}">
                <a16:creationId xmlns:a16="http://schemas.microsoft.com/office/drawing/2014/main" id="{6B39A835-CE58-442B-9FE8-E9F23EB9CB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333375"/>
            <a:ext cx="8352730" cy="2016125"/>
          </a:xfrm>
        </p:spPr>
        <p:txBody>
          <a:bodyPr/>
          <a:lstStyle/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ребенок не такой, каким был его сверстник несколько десятилетий назад,  потому что изменилась жизнь: другой темп предметный и социальный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стал: любознательный, эрудированный, раскрепощенный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импульсивный,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капризный, менее воспитанный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E516DE2B-F281-4D36-BE14-249A488D8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564904"/>
            <a:ext cx="558165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>
            <a:extLst>
              <a:ext uri="{FF2B5EF4-FFF2-40B4-BE49-F238E27FC236}">
                <a16:creationId xmlns:a16="http://schemas.microsoft.com/office/drawing/2014/main" id="{9809525B-78B5-4229-A300-ECC90D627A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908795"/>
            <a:ext cx="8784976" cy="3672333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200" dirty="0"/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развития: современные дети позже начинают говорить, мало и плохо разговаривают, их речь бедна и примитивна. Специальная логопедическая помощь нужна практически в каждой группе детского сада. Дело в том, что  дети в большинстве своем слишком мало используют речь в общении с близкими взрослыми.  Усталых и молчаливых родителей заменяет громкий и постоянно говорящий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 телевизора, либо гаджета.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речь, исходящая с экрана, остается малоосмысленным набором чужих звуков. Поэтому дети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предпочитают импульсивно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изъясняются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криками,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жестами.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525ADF3-DF17-483C-99F1-791D1850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16632"/>
            <a:ext cx="5937250" cy="792163"/>
          </a:xfrm>
        </p:spPr>
        <p:txBody>
          <a:bodyPr/>
          <a:lstStyle/>
          <a:p>
            <a:pPr>
              <a:defRPr/>
            </a:pPr>
            <a:r>
              <a:rPr lang="ru-RU" dirty="0"/>
              <a:t>Задержка речи</a:t>
            </a:r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78A54332-818C-4C80-A0D8-B37E18830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01904"/>
            <a:ext cx="4057308" cy="304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5EED4-48C9-4F25-A78A-E308F561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75" y="0"/>
            <a:ext cx="5937250" cy="1196975"/>
          </a:xfrm>
        </p:spPr>
        <p:txBody>
          <a:bodyPr/>
          <a:lstStyle/>
          <a:p>
            <a:pPr>
              <a:defRPr/>
            </a:pPr>
            <a:r>
              <a:rPr lang="ru-RU" dirty="0"/>
              <a:t>Воспитание самостоятельности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DB39EAF5-B4C4-44BF-9DF4-6AEF11D85A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42863" y="1196975"/>
            <a:ext cx="4614863" cy="5661025"/>
          </a:xfrm>
        </p:spPr>
        <p:txBody>
          <a:bodyPr/>
          <a:lstStyle/>
          <a:p>
            <a:pPr algn="just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самостоятельности у детей начинается с того момента, когда родители начинают доверять малышу сделать что-то самим, без помощи взрослых. Ярким примером таких действий является момент, когда ребенок пытается сам надеть себе обувь или одежду. Разумеется, что для него, да и для взрослых проще и быстрее сделать это самим, но все же нужно больше доверять это дело ребёнку. То же самое касается и того момента, когда ребенок самостоятельно кушает, убирает за собой игрушки. 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546302E1-1A30-4E26-9E9D-1E45A9F11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2" y="2003425"/>
            <a:ext cx="4484687" cy="36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Содержимое 4">
            <a:extLst>
              <a:ext uri="{FF2B5EF4-FFF2-40B4-BE49-F238E27FC236}">
                <a16:creationId xmlns:a16="http://schemas.microsoft.com/office/drawing/2014/main" id="{011B8347-1BDD-4075-BB37-AC7CE726D8F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79512" y="1268760"/>
            <a:ext cx="4608512" cy="547260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99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думать, рассуждать, анализировать, делать простые выводы. </a:t>
            </a:r>
          </a:p>
          <a:p>
            <a:pPr algn="just" eaLnBrk="1" hangingPunct="1">
              <a:lnSpc>
                <a:spcPct val="80000"/>
              </a:lnSpc>
              <a:buClr>
                <a:srgbClr val="99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словарного запаса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способность рассказывать что-то на доступные темы, в том числе и элементарные сведения о себе.</a:t>
            </a:r>
          </a:p>
          <a:p>
            <a:pPr algn="just" eaLnBrk="1" hangingPunct="1">
              <a:lnSpc>
                <a:spcPct val="80000"/>
              </a:lnSpc>
              <a:buClr>
                <a:srgbClr val="99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 (владение карандашом, ручкой, ножницами) </a:t>
            </a:r>
          </a:p>
          <a:p>
            <a:pPr marL="0" indent="0" algn="ctr" eaLnBrk="1" hangingPunct="1">
              <a:lnSpc>
                <a:spcPct val="80000"/>
              </a:lnSpc>
              <a:buClr>
                <a:srgbClr val="990000"/>
              </a:buClr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Раскрашиваем, лепим, собираем мозаику,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Лего конструктор, вырезаем. Играем с ребёнком в шашки, дидактические 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познавательные игры.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Содержимое 7">
            <a:extLst>
              <a:ext uri="{FF2B5EF4-FFF2-40B4-BE49-F238E27FC236}">
                <a16:creationId xmlns:a16="http://schemas.microsoft.com/office/drawing/2014/main" id="{1856309C-3850-41C3-8E3D-3CC0D00F0B4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9817" y="2420888"/>
            <a:ext cx="4116679" cy="2736841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46AF641-8EF8-41BF-8DAA-D385337F3D70}"/>
              </a:ext>
            </a:extLst>
          </p:cNvPr>
          <p:cNvSpPr txBox="1">
            <a:spLocks/>
          </p:cNvSpPr>
          <p:nvPr/>
        </p:nvSpPr>
        <p:spPr bwMode="black">
          <a:xfrm>
            <a:off x="1603375" y="315913"/>
            <a:ext cx="5937250" cy="80168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lIns="182880" tIns="182880" rIns="182880" bIns="182880" anchor="ctr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kern="1200" cap="all" spc="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defTabSz="914400">
              <a:defRPr/>
            </a:pPr>
            <a:r>
              <a:rPr lang="ru-RU" dirty="0"/>
              <a:t>Интеллектуальное развитие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E6DF9396-E2BE-45E2-BCD7-F2851CD43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0175" y="333375"/>
            <a:ext cx="6343650" cy="9223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/>
              <a:t>Физическое развитие</a:t>
            </a:r>
          </a:p>
        </p:txBody>
      </p:sp>
      <p:sp>
        <p:nvSpPr>
          <p:cNvPr id="21507" name="Содержимое 2">
            <a:extLst>
              <a:ext uri="{FF2B5EF4-FFF2-40B4-BE49-F238E27FC236}">
                <a16:creationId xmlns:a16="http://schemas.microsoft.com/office/drawing/2014/main" id="{77B08379-47F7-4D69-940F-AF7DB98C6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423989"/>
            <a:ext cx="9000678" cy="3085132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Работоспособность ребёнка зависит от  в первую очередь, от состояние его здоровья. Недостаток движения ведёт к задержке  физического развития.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показывает, что 100% здоровых детей дошкольного возраста практически нет.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-нарушение осанки-40%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-плохое состояние зубов-90%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-лор заболевания-30%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-нарушение зрения- 20%</a:t>
            </a:r>
          </a:p>
        </p:txBody>
      </p:sp>
      <p:pic>
        <p:nvPicPr>
          <p:cNvPr id="1026" name="Picture 2" descr="https://tvkrasnodar.ru/upload/resize_cache/iblock/c3f/800_450_2/c3f1e39342e21bd9e944ffa177655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460851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 flipH="1" flipV="1">
            <a:off x="1043608" y="5949280"/>
            <a:ext cx="2304256" cy="4571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130712" cy="620688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игрушки-монстры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620689"/>
            <a:ext cx="4139926" cy="3003696"/>
          </a:xfrm>
          <a:prstGeom prst="rect">
            <a:avLst/>
          </a:prstGeom>
        </p:spPr>
      </p:pic>
      <p:pic>
        <p:nvPicPr>
          <p:cNvPr id="10" name="Picture 4" descr="https://im2-tub-ru.yandex.net/i?id=0d4893cdd33194e4dd8f156ecec672fc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35" y="656215"/>
            <a:ext cx="4855165" cy="29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30940"/>
            <a:ext cx="4176464" cy="3076943"/>
          </a:xfrm>
          <a:prstGeom prst="rect">
            <a:avLst/>
          </a:prstGeom>
        </p:spPr>
      </p:pic>
      <p:pic>
        <p:nvPicPr>
          <p:cNvPr id="13" name="Picture 8" descr="https://im0-tub-ru.yandex.net/i?id=38f68a11bd524c439194ca1dea6a8018-l&amp;n=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0" y="3667972"/>
            <a:ext cx="3714336" cy="31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764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2887122" cy="6624736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стрелять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сражаться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мечах заложена у маленького мужчины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подсознании. Что можно предложить как альтернативу: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 и аксессуары для рыцарского поединка, лук и стрелы помогут сформировать образ благородного воина, защитника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слабых.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набор для ролевой игры в рыцарский замок или полицейский участок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7025"/>
            <a:ext cx="2304256" cy="310197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327025"/>
            <a:ext cx="3102075" cy="3102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2"/>
            <a:ext cx="3672408" cy="300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932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5" cy="156381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конструкторы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аксессуарами для ролевой игры, который будет развивать фантазию, аналитические способности и мелкую моторику ребёнка.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80450"/>
            <a:ext cx="3707457" cy="263553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68" y="2276872"/>
            <a:ext cx="3611028" cy="3611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40746"/>
            <a:ext cx="3445756" cy="25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738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сылка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Посылка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2187</TotalTime>
  <Words>361</Words>
  <Application>Microsoft Office PowerPoint</Application>
  <PresentationFormat>Экран (4:3)</PresentationFormat>
  <Paragraphs>30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Gill Sans MT</vt:lpstr>
      <vt:lpstr>Times New Roman</vt:lpstr>
      <vt:lpstr>Wingdings</vt:lpstr>
      <vt:lpstr>Посылка</vt:lpstr>
      <vt:lpstr>Презентация PowerPoint</vt:lpstr>
      <vt:lpstr>Презентация PowerPoint</vt:lpstr>
      <vt:lpstr>Задержка речи</vt:lpstr>
      <vt:lpstr>Воспитание самостоятельности</vt:lpstr>
      <vt:lpstr>Презентация PowerPoint</vt:lpstr>
      <vt:lpstr>Физическое развитие</vt:lpstr>
      <vt:lpstr> игрушки-монстры</vt:lpstr>
      <vt:lpstr> Желание стрелять и сражаться на мечах заложена у маленького мужчины в подсознании. Что можно предложить как альтернативу:   Меч и аксессуары для рыцарского поединка, лук и стрелы помогут сформировать образ благородного воина, защитника слабых. можно использовать набор для ролевой игры в рыцарский замок или полицейский участок.</vt:lpstr>
      <vt:lpstr> Тематические конструкторы с аксессуарами для ролевой игры, который будет развивать фантазию, аналитические способности и мелкую моторику ребёнка. </vt:lpstr>
      <vt:lpstr>Презентация PowerPoint</vt:lpstr>
      <vt:lpstr> Качественная кукла-малыш с приданым, кукла девочка с комплектом одежды и аксессуарами для ролевой игры помогут девочке попробовать себя в роли заботливой мамы, ласковой дочки,  выстраивать те социальные модели, которые и должны быть выстроены в этом возрасте. </vt:lpstr>
      <vt:lpstr>Снижение коммуникации, агрессия по отношению к сверстникам</vt:lpstr>
      <vt:lpstr>Читаем вслух</vt:lpstr>
      <vt:lpstr>Семья занимает главное место в воспитании ребенка. Именно с семьи начинается процесс усвоения ребёнком общественных норм, правил и культурных ценностей. Социологическими исследованиями выявлено, что влияние семьи на ребёнка сильнее, чем влияние детского сада, школы и улицы.  Дети очень нуждаются в родительском  внимании. Проводите больше времени со своими детьми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Оксана</cp:lastModifiedBy>
  <cp:revision>169</cp:revision>
  <dcterms:created xsi:type="dcterms:W3CDTF">2012-02-11T12:04:15Z</dcterms:created>
  <dcterms:modified xsi:type="dcterms:W3CDTF">2022-04-27T08:03:20Z</dcterms:modified>
</cp:coreProperties>
</file>